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Montserrat SemiBold"/>
      <p:regular r:id="rId36"/>
      <p:bold r:id="rId37"/>
      <p:italic r:id="rId38"/>
      <p:boldItalic r:id="rId39"/>
    </p:embeddedFont>
    <p:embeddedFont>
      <p:font typeface="Roboto"/>
      <p:regular r:id="rId40"/>
      <p:bold r:id="rId41"/>
      <p:italic r:id="rId42"/>
      <p:boldItalic r:id="rId43"/>
    </p:embeddedFont>
    <p:embeddedFont>
      <p:font typeface="Arial Narrow"/>
      <p:regular r:id="rId44"/>
      <p:bold r:id="rId45"/>
      <p:italic r:id="rId46"/>
      <p:boldItalic r:id="rId47"/>
    </p:embeddedFont>
    <p:embeddedFont>
      <p:font typeface="Montserrat"/>
      <p:regular r:id="rId48"/>
      <p:bold r:id="rId49"/>
      <p:italic r:id="rId50"/>
      <p:boldItalic r:id="rId51"/>
    </p:embeddedFont>
    <p:embeddedFont>
      <p:font typeface="Inter"/>
      <p:regular r:id="rId52"/>
      <p:bold r:id="rId53"/>
    </p:embeddedFont>
    <p:embeddedFont>
      <p:font typeface="Montserrat Medium"/>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jDTgceTSpWmn8GUSIhqmt4nN4tc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Akanksha Sing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706439-9358-42D9-998A-97CBB5904795}">
  <a:tblStyle styleId="{52706439-9358-42D9-998A-97CBB590479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ArialNarrow-regular.fntdata"/><Relationship Id="rId43" Type="http://schemas.openxmlformats.org/officeDocument/2006/relationships/font" Target="fonts/Roboto-boldItalic.fntdata"/><Relationship Id="rId46" Type="http://schemas.openxmlformats.org/officeDocument/2006/relationships/font" Target="fonts/ArialNarrow-italic.fntdata"/><Relationship Id="rId45" Type="http://schemas.openxmlformats.org/officeDocument/2006/relationships/font" Target="fonts/ArialNarrow-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Montserrat-regular.fntdata"/><Relationship Id="rId47" Type="http://schemas.openxmlformats.org/officeDocument/2006/relationships/font" Target="fonts/ArialNarrow-boldItalic.fntdata"/><Relationship Id="rId49"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MontserratSemiBold-bold.fntdata"/><Relationship Id="rId36" Type="http://schemas.openxmlformats.org/officeDocument/2006/relationships/font" Target="fonts/MontserratSemiBold-regular.fntdata"/><Relationship Id="rId39" Type="http://schemas.openxmlformats.org/officeDocument/2006/relationships/font" Target="fonts/MontserratSemiBold-boldItalic.fntdata"/><Relationship Id="rId38" Type="http://schemas.openxmlformats.org/officeDocument/2006/relationships/font" Target="fonts/MontserratSemi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Inter-bold.fntdata"/><Relationship Id="rId52" Type="http://schemas.openxmlformats.org/officeDocument/2006/relationships/font" Target="fonts/Inter-regular.fntdata"/><Relationship Id="rId11" Type="http://schemas.openxmlformats.org/officeDocument/2006/relationships/slide" Target="slides/slide5.xml"/><Relationship Id="rId55" Type="http://schemas.openxmlformats.org/officeDocument/2006/relationships/font" Target="fonts/MontserratMedium-bold.fntdata"/><Relationship Id="rId10" Type="http://schemas.openxmlformats.org/officeDocument/2006/relationships/slide" Target="slides/slide4.xml"/><Relationship Id="rId54" Type="http://schemas.openxmlformats.org/officeDocument/2006/relationships/font" Target="fonts/MontserratMedium-regular.fntdata"/><Relationship Id="rId13" Type="http://schemas.openxmlformats.org/officeDocument/2006/relationships/slide" Target="slides/slide7.xml"/><Relationship Id="rId57" Type="http://schemas.openxmlformats.org/officeDocument/2006/relationships/font" Target="fonts/MontserratMedium-boldItalic.fntdata"/><Relationship Id="rId12" Type="http://schemas.openxmlformats.org/officeDocument/2006/relationships/slide" Target="slides/slide6.xml"/><Relationship Id="rId56" Type="http://schemas.openxmlformats.org/officeDocument/2006/relationships/font" Target="fonts/MontserratMedium-italic.fntdata"/><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30T18:12:24.155">
    <p:pos x="6000" y="0"/>
    <p:text>Should we mention that the arr_delay and Air_delay is having the same missing values.</p:text>
    <p:extLst>
      <p:ext uri="{C676402C-5697-4E1C-873F-D02D1690AC5C}">
        <p15:threadingInfo timeZoneBias="0"/>
      </p:ext>
      <p:ext uri="http://customooxmlschemas.google.com/">
        <go:slidesCustomData xmlns:go="http://customooxmlschemas.google.com/" commentPostId="AAAA1tqS4T8"/>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7-23T09:27:34.521">
    <p:pos x="6000" y="0"/>
    <p:text>Explain them the graph. and the key points. they will ask the dark values.</p:text>
    <p:extLst>
      <p:ext uri="{C676402C-5697-4E1C-873F-D02D1690AC5C}">
        <p15:threadingInfo timeZoneBias="0"/>
      </p:ext>
      <p:ext uri="http://customooxmlschemas.google.com/">
        <go:slidesCustomData xmlns:go="http://customooxmlschemas.google.com/" commentPostId="AAAA1hl562s"/>
      </p:ext>
    </p:extLst>
  </p:cm>
  <p:cm authorId="0" idx="3" dt="2023-07-30T18:47:49.332">
    <p:pos x="6000" y="100"/>
    <p:text>have to be discussed further</p:text>
    <p:extLst>
      <p:ext uri="{C676402C-5697-4E1C-873F-D02D1690AC5C}">
        <p15:threadingInfo timeZoneBias="0"/>
      </p:ext>
      <p:ext uri="http://customooxmlschemas.google.com/">
        <go:slidesCustomData xmlns:go="http://customooxmlschemas.google.com/" commentPostId="AAAA1tqS4UA"/>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07-23T09:29:30.953">
    <p:pos x="6000" y="0"/>
    <p:text>Pick key categories like top 3 airlines and then analyze the data. And then check the comparisons between them.</p:text>
    <p:extLst>
      <p:ext uri="{C676402C-5697-4E1C-873F-D02D1690AC5C}">
        <p15:threadingInfo timeZoneBias="0"/>
      </p:ext>
      <p:ext uri="http://customooxmlschemas.google.com/">
        <go:slidesCustomData xmlns:go="http://customooxmlschemas.google.com/" commentPostId="AAAA1hl562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aeb22306a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Suraj</a:t>
            </a:r>
            <a:endParaRPr/>
          </a:p>
        </p:txBody>
      </p:sp>
      <p:sp>
        <p:nvSpPr>
          <p:cNvPr id="225" name="Google Shape;225;g25aeb22306a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af3891ba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5af3891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 Nalin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 Nalin</a:t>
            </a:r>
            <a:endParaRPr/>
          </a:p>
        </p:txBody>
      </p:sp>
      <p:sp>
        <p:nvSpPr>
          <p:cNvPr id="258" name="Google Shape;25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5aeb5b5c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 Nalin</a:t>
            </a:r>
            <a:endParaRPr/>
          </a:p>
          <a:p>
            <a:pPr indent="0" lvl="0" marL="0" rtl="0" algn="l">
              <a:spcBef>
                <a:spcPts val="0"/>
              </a:spcBef>
              <a:spcAft>
                <a:spcPts val="0"/>
              </a:spcAft>
              <a:buNone/>
            </a:pPr>
            <a:r>
              <a:t/>
            </a:r>
            <a:endParaRPr/>
          </a:p>
        </p:txBody>
      </p:sp>
      <p:sp>
        <p:nvSpPr>
          <p:cNvPr id="271" name="Google Shape;271;g25aeb5b5c1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5aeb5b5c1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5aeb5b5c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 Shubham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b29f413a3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b29f413a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 Shubham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5b29f413a3_3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5b29f413a3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 Shubham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b29f413a3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5b29f413a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 Shubham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b29f413a3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b29f413a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tejashree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b29f413a3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5b29f413a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speaker: tejashree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b29f413a3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b29f413a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speaker: tejashree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b29f413a3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b29f413a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speaker: tejashree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c609da06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c609da0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speaker: tejashree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5c609da066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5c609da06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Nalin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d705f039c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5d705f039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Nalin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5d705f039c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5d705f03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 Shubham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5d39225d29_4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5d39225d29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 Shubham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5d705efe31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5d705efe3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 Shubham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5d705efe31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5d705efe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Speaker : Shubham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b29f413a3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b29f413a3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b29f413a3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b29f413a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AK</a:t>
            </a:r>
            <a:endParaRPr/>
          </a:p>
        </p:txBody>
      </p:sp>
      <p:sp>
        <p:nvSpPr>
          <p:cNvPr id="142" name="Google Shape;14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AK</a:t>
            </a:r>
            <a:endParaRPr/>
          </a:p>
        </p:txBody>
      </p:sp>
      <p:sp>
        <p:nvSpPr>
          <p:cNvPr id="149" name="Google Shape;1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aeb22306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AK - </a:t>
            </a:r>
            <a:r>
              <a:rPr lang="en-US"/>
              <a:t>Before we create a skewness graph, it's important to note that skewness can only be calculated for numerical columns. Therefore, we will exclude the non-numerical columns in the dataset. Let's proceed to calculate the skewness and create the graph.</a:t>
            </a:r>
            <a:endParaRPr/>
          </a:p>
          <a:p>
            <a:pPr indent="0" lvl="0" marL="0" rtl="0" algn="l">
              <a:spcBef>
                <a:spcPts val="0"/>
              </a:spcBef>
              <a:spcAft>
                <a:spcPts val="0"/>
              </a:spcAft>
              <a:buNone/>
            </a:pPr>
            <a:r>
              <a:rPr lang="en-US"/>
              <a:t>Here is the skewness graph for the numeric features in the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In the context of statistics, skewness is a measure of the asymmetry of the probability distribution of a real-valued random variable about its mean. In simpler terms, skewness tells you the amount and direction of skew (departure from horizontal symmetry). The skewness value can be positive or negative, or undefined.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In this dataset, most features have positive skewness, meaning the right tail of the distribution is longer or fatter than the left. A notable exception is the 'hour' feature, which has near-zero skewness, indicating a more symmetric distribution. Features like 'dep_delay' and 'arr_delay' exhibit high positive skewness, suggesting many flights have small delays but a few have large delays.</a:t>
            </a:r>
            <a:endParaRPr/>
          </a:p>
        </p:txBody>
      </p:sp>
      <p:sp>
        <p:nvSpPr>
          <p:cNvPr id="162" name="Google Shape;162;g25aeb22306a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Suraj</a:t>
            </a:r>
            <a:endParaRPr/>
          </a:p>
        </p:txBody>
      </p:sp>
      <p:sp>
        <p:nvSpPr>
          <p:cNvPr id="175" name="Google Shape;17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aeb22306a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Suraj</a:t>
            </a:r>
            <a:endParaRPr/>
          </a:p>
        </p:txBody>
      </p:sp>
      <p:sp>
        <p:nvSpPr>
          <p:cNvPr id="200" name="Google Shape;200;g25aeb22306a_1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m Slide">
  <p:cSld name="Interim Slide">
    <p:spTree>
      <p:nvGrpSpPr>
        <p:cNvPr id="17" name="Shape 17"/>
        <p:cNvGrpSpPr/>
        <p:nvPr/>
      </p:nvGrpSpPr>
      <p:grpSpPr>
        <a:xfrm>
          <a:off x="0" y="0"/>
          <a:ext cx="0" cy="0"/>
          <a:chOff x="0" y="0"/>
          <a:chExt cx="0" cy="0"/>
        </a:xfrm>
      </p:grpSpPr>
      <p:pic>
        <p:nvPicPr>
          <p:cNvPr descr="A blue rectangle with a white background&#10;&#10;Description automatically generated with low confidence" id="18" name="Google Shape;18;p11"/>
          <p:cNvPicPr preferRelativeResize="0"/>
          <p:nvPr/>
        </p:nvPicPr>
        <p:blipFill rotWithShape="1">
          <a:blip r:embed="rId2">
            <a:alphaModFix/>
          </a:blip>
          <a:srcRect b="0" l="0" r="0" t="0"/>
          <a:stretch/>
        </p:blipFill>
        <p:spPr>
          <a:xfrm>
            <a:off x="0" y="-6872"/>
            <a:ext cx="12192000" cy="6871744"/>
          </a:xfrm>
          <a:prstGeom prst="rect">
            <a:avLst/>
          </a:prstGeom>
          <a:noFill/>
          <a:ln>
            <a:noFill/>
          </a:ln>
        </p:spPr>
      </p:pic>
      <p:sp>
        <p:nvSpPr>
          <p:cNvPr id="19" name="Google Shape;19;p11"/>
          <p:cNvSpPr txBox="1"/>
          <p:nvPr>
            <p:ph idx="10" type="dt"/>
          </p:nvPr>
        </p:nvSpPr>
        <p:spPr>
          <a:xfrm>
            <a:off x="510810" y="591346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1" type="ftr"/>
          </p:nvPr>
        </p:nvSpPr>
        <p:spPr>
          <a:xfrm>
            <a:off x="4038600" y="591346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type="title"/>
          </p:nvPr>
        </p:nvSpPr>
        <p:spPr>
          <a:xfrm>
            <a:off x="510810" y="2684611"/>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Arial Narrow"/>
              <a:buNone/>
              <a:defRPr b="1" sz="4400">
                <a:solidFill>
                  <a:schemeClr val="lt1"/>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1"/>
          <p:cNvSpPr txBox="1"/>
          <p:nvPr>
            <p:ph idx="12" type="sldNum"/>
          </p:nvPr>
        </p:nvSpPr>
        <p:spPr>
          <a:xfrm>
            <a:off x="9004365" y="591346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23" name="Google Shape;23;p11"/>
          <p:cNvGrpSpPr/>
          <p:nvPr/>
        </p:nvGrpSpPr>
        <p:grpSpPr>
          <a:xfrm>
            <a:off x="376730" y="6299850"/>
            <a:ext cx="10528875" cy="434026"/>
            <a:chOff x="376730" y="6299850"/>
            <a:chExt cx="10528875" cy="434026"/>
          </a:xfrm>
        </p:grpSpPr>
        <p:cxnSp>
          <p:nvCxnSpPr>
            <p:cNvPr id="24" name="Google Shape;24;p11"/>
            <p:cNvCxnSpPr/>
            <p:nvPr/>
          </p:nvCxnSpPr>
          <p:spPr>
            <a:xfrm>
              <a:off x="3161712" y="6544331"/>
              <a:ext cx="7528123" cy="0"/>
            </a:xfrm>
            <a:prstGeom prst="straightConnector1">
              <a:avLst/>
            </a:prstGeom>
            <a:noFill/>
            <a:ln cap="flat" cmpd="sng" w="9525">
              <a:solidFill>
                <a:schemeClr val="lt1"/>
              </a:solidFill>
              <a:prstDash val="solid"/>
              <a:miter lim="800000"/>
              <a:headEnd len="sm" w="sm" type="none"/>
              <a:tailEnd len="sm" w="sm" type="none"/>
            </a:ln>
          </p:spPr>
        </p:cxnSp>
        <p:sp>
          <p:nvSpPr>
            <p:cNvPr id="25" name="Google Shape;25;p11"/>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lt1"/>
                  </a:solidFill>
                  <a:latin typeface="Calibri"/>
                  <a:ea typeface="Calibri"/>
                  <a:cs typeface="Calibri"/>
                  <a:sym typeface="Calibri"/>
                </a:rPr>
                <a:t>© 2021 Jigsaw Academy Education Pvt Ltd.</a:t>
              </a:r>
              <a:endParaRPr/>
            </a:p>
          </p:txBody>
        </p:sp>
        <p:cxnSp>
          <p:nvCxnSpPr>
            <p:cNvPr id="26" name="Google Shape;26;p11"/>
            <p:cNvCxnSpPr/>
            <p:nvPr/>
          </p:nvCxnSpPr>
          <p:spPr>
            <a:xfrm>
              <a:off x="10905605" y="6299850"/>
              <a:ext cx="0" cy="434026"/>
            </a:xfrm>
            <a:prstGeom prst="straightConnector1">
              <a:avLst/>
            </a:prstGeom>
            <a:noFill/>
            <a:ln cap="flat" cmpd="sng" w="9525">
              <a:solidFill>
                <a:srgbClr val="F2F2F2"/>
              </a:solidFill>
              <a:prstDash val="solid"/>
              <a:miter lim="800000"/>
              <a:headEnd len="sm" w="sm" type="none"/>
              <a:tailEnd len="sm" w="sm" type="none"/>
            </a:ln>
          </p:spPr>
        </p:cxnSp>
      </p:grpSp>
      <p:pic>
        <p:nvPicPr>
          <p:cNvPr descr="Indian Institute of Management Indore - Wikipedia" id="27" name="Google Shape;27;p11"/>
          <p:cNvPicPr preferRelativeResize="0"/>
          <p:nvPr/>
        </p:nvPicPr>
        <p:blipFill rotWithShape="1">
          <a:blip r:embed="rId3">
            <a:alphaModFix/>
          </a:blip>
          <a:srcRect b="0" l="0" r="0" t="0"/>
          <a:stretch/>
        </p:blipFill>
        <p:spPr>
          <a:xfrm>
            <a:off x="88957" y="75842"/>
            <a:ext cx="411718" cy="663913"/>
          </a:xfrm>
          <a:prstGeom prst="rect">
            <a:avLst/>
          </a:prstGeom>
          <a:noFill/>
          <a:ln>
            <a:noFill/>
          </a:ln>
        </p:spPr>
      </p:pic>
      <p:pic>
        <p:nvPicPr>
          <p:cNvPr descr="Logo&#10;&#10;Description automatically generated with medium confidence" id="28" name="Google Shape;28;p11"/>
          <p:cNvPicPr preferRelativeResize="0"/>
          <p:nvPr/>
        </p:nvPicPr>
        <p:blipFill rotWithShape="1">
          <a:blip r:embed="rId4">
            <a:alphaModFix/>
          </a:blip>
          <a:srcRect b="0" l="0" r="0" t="0"/>
          <a:stretch/>
        </p:blipFill>
        <p:spPr>
          <a:xfrm>
            <a:off x="10689835" y="6353816"/>
            <a:ext cx="1057729" cy="50418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29" name="Shape 29"/>
        <p:cNvGrpSpPr/>
        <p:nvPr/>
      </p:nvGrpSpPr>
      <p:grpSpPr>
        <a:xfrm>
          <a:off x="0" y="0"/>
          <a:ext cx="0" cy="0"/>
          <a:chOff x="0" y="0"/>
          <a:chExt cx="0" cy="0"/>
        </a:xfrm>
      </p:grpSpPr>
      <p:sp>
        <p:nvSpPr>
          <p:cNvPr id="30" name="Google Shape;30;p12"/>
          <p:cNvSpPr txBox="1"/>
          <p:nvPr>
            <p:ph idx="10" type="dt"/>
          </p:nvPr>
        </p:nvSpPr>
        <p:spPr>
          <a:xfrm>
            <a:off x="464120" y="58506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2"/>
          <p:cNvSpPr txBox="1"/>
          <p:nvPr>
            <p:ph idx="11" type="ftr"/>
          </p:nvPr>
        </p:nvSpPr>
        <p:spPr>
          <a:xfrm>
            <a:off x="4048442" y="5881608"/>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2"/>
          <p:cNvSpPr txBox="1"/>
          <p:nvPr>
            <p:ph idx="12" type="sldNum"/>
          </p:nvPr>
        </p:nvSpPr>
        <p:spPr>
          <a:xfrm>
            <a:off x="9004364" y="58848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2"/>
          <p:cNvSpPr txBox="1"/>
          <p:nvPr>
            <p:ph idx="1" type="body"/>
          </p:nvPr>
        </p:nvSpPr>
        <p:spPr>
          <a:xfrm>
            <a:off x="463550" y="2155178"/>
            <a:ext cx="11260279" cy="3576431"/>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262626"/>
              </a:buClr>
              <a:buSzPts val="1600"/>
              <a:buFont typeface="Calibri"/>
              <a:buChar char="•"/>
              <a:defRPr sz="1600">
                <a:solidFill>
                  <a:srgbClr val="262626"/>
                </a:solidFill>
              </a:defRPr>
            </a:lvl1pPr>
            <a:lvl2pPr indent="-330200" lvl="1" marL="914400" algn="l">
              <a:lnSpc>
                <a:spcPct val="90000"/>
              </a:lnSpc>
              <a:spcBef>
                <a:spcPts val="500"/>
              </a:spcBef>
              <a:spcAft>
                <a:spcPts val="0"/>
              </a:spcAft>
              <a:buClr>
                <a:srgbClr val="262626"/>
              </a:buClr>
              <a:buSzPts val="1600"/>
              <a:buFont typeface="Calibri"/>
              <a:buChar char="•"/>
              <a:defRPr sz="16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2"/>
          <p:cNvSpPr txBox="1"/>
          <p:nvPr>
            <p:ph idx="2"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indent="-355600" lvl="1" marL="914400" algn="l">
              <a:lnSpc>
                <a:spcPct val="90000"/>
              </a:lnSpc>
              <a:spcBef>
                <a:spcPts val="500"/>
              </a:spcBef>
              <a:spcAft>
                <a:spcPts val="0"/>
              </a:spcAft>
              <a:buClr>
                <a:srgbClr val="262626"/>
              </a:buClr>
              <a:buSzPts val="2000"/>
              <a:buFont typeface="Calibri"/>
              <a:buChar char="•"/>
              <a:defRPr sz="20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5" name="Google Shape;35;p12"/>
          <p:cNvGrpSpPr/>
          <p:nvPr/>
        </p:nvGrpSpPr>
        <p:grpSpPr>
          <a:xfrm>
            <a:off x="376730" y="6405832"/>
            <a:ext cx="10131613" cy="276999"/>
            <a:chOff x="376730" y="6405832"/>
            <a:chExt cx="10131613" cy="276999"/>
          </a:xfrm>
        </p:grpSpPr>
        <p:cxnSp>
          <p:nvCxnSpPr>
            <p:cNvPr id="36" name="Google Shape;36;p12"/>
            <p:cNvCxnSpPr/>
            <p:nvPr/>
          </p:nvCxnSpPr>
          <p:spPr>
            <a:xfrm>
              <a:off x="3161712" y="6544331"/>
              <a:ext cx="7346631" cy="0"/>
            </a:xfrm>
            <a:prstGeom prst="straightConnector1">
              <a:avLst/>
            </a:prstGeom>
            <a:noFill/>
            <a:ln cap="flat" cmpd="sng" w="9525">
              <a:solidFill>
                <a:srgbClr val="00A0CC"/>
              </a:solidFill>
              <a:prstDash val="solid"/>
              <a:miter lim="800000"/>
              <a:headEnd len="sm" w="sm" type="none"/>
              <a:tailEnd len="sm" w="sm" type="none"/>
            </a:ln>
          </p:spPr>
        </p:cxnSp>
        <p:sp>
          <p:nvSpPr>
            <p:cNvPr id="37" name="Google Shape;37;p12"/>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chemeClr val="dk1"/>
                  </a:solidFill>
                  <a:latin typeface="Calibri"/>
                  <a:ea typeface="Calibri"/>
                  <a:cs typeface="Calibri"/>
                  <a:sym typeface="Calibri"/>
                </a:rPr>
                <a:t>© 2021 Jigsaw Academy Education Pvt Ltd.</a:t>
              </a:r>
              <a:endParaRPr/>
            </a:p>
          </p:txBody>
        </p:sp>
      </p:grpSp>
      <p:sp>
        <p:nvSpPr>
          <p:cNvPr id="38" name="Google Shape;38;p12"/>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Indian Institute of Management Indore - Wikipedia" id="39" name="Google Shape;39;p12"/>
          <p:cNvPicPr preferRelativeResize="0"/>
          <p:nvPr/>
        </p:nvPicPr>
        <p:blipFill rotWithShape="1">
          <a:blip r:embed="rId2">
            <a:alphaModFix/>
          </a:blip>
          <a:srcRect b="0" l="0" r="0" t="0"/>
          <a:stretch/>
        </p:blipFill>
        <p:spPr>
          <a:xfrm>
            <a:off x="88957" y="75842"/>
            <a:ext cx="411718" cy="663913"/>
          </a:xfrm>
          <a:prstGeom prst="rect">
            <a:avLst/>
          </a:prstGeom>
          <a:noFill/>
          <a:ln>
            <a:noFill/>
          </a:ln>
        </p:spPr>
      </p:pic>
      <p:pic>
        <p:nvPicPr>
          <p:cNvPr descr="Logo&#10;&#10;Description automatically generated with medium confidence" id="40" name="Google Shape;40;p12"/>
          <p:cNvPicPr preferRelativeResize="0"/>
          <p:nvPr/>
        </p:nvPicPr>
        <p:blipFill rotWithShape="1">
          <a:blip r:embed="rId3">
            <a:alphaModFix/>
          </a:blip>
          <a:srcRect b="0" l="0" r="0" t="0"/>
          <a:stretch/>
        </p:blipFill>
        <p:spPr>
          <a:xfrm>
            <a:off x="10689835" y="6353816"/>
            <a:ext cx="1057729" cy="50418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_1">
  <p:cSld name="Image Slide_1">
    <p:spTree>
      <p:nvGrpSpPr>
        <p:cNvPr id="41" name="Shape 41"/>
        <p:cNvGrpSpPr/>
        <p:nvPr/>
      </p:nvGrpSpPr>
      <p:grpSpPr>
        <a:xfrm>
          <a:off x="0" y="0"/>
          <a:ext cx="0" cy="0"/>
          <a:chOff x="0" y="0"/>
          <a:chExt cx="0" cy="0"/>
        </a:xfrm>
      </p:grpSpPr>
      <p:sp>
        <p:nvSpPr>
          <p:cNvPr id="42" name="Google Shape;42;p13"/>
          <p:cNvSpPr/>
          <p:nvPr>
            <p:ph idx="2" type="pic"/>
          </p:nvPr>
        </p:nvSpPr>
        <p:spPr>
          <a:xfrm>
            <a:off x="8451914" y="2158426"/>
            <a:ext cx="3295650" cy="3138732"/>
          </a:xfrm>
          <a:prstGeom prst="rect">
            <a:avLst/>
          </a:prstGeom>
          <a:noFill/>
          <a:ln>
            <a:noFill/>
          </a:ln>
        </p:spPr>
      </p:sp>
      <p:sp>
        <p:nvSpPr>
          <p:cNvPr id="43" name="Google Shape;43;p13"/>
          <p:cNvSpPr txBox="1"/>
          <p:nvPr>
            <p:ph idx="1" type="body"/>
          </p:nvPr>
        </p:nvSpPr>
        <p:spPr>
          <a:xfrm>
            <a:off x="463550" y="2155178"/>
            <a:ext cx="7439371" cy="3156001"/>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262626"/>
              </a:buClr>
              <a:buSzPts val="1600"/>
              <a:buFont typeface="Calibri"/>
              <a:buChar char="•"/>
              <a:defRPr sz="1600">
                <a:solidFill>
                  <a:srgbClr val="262626"/>
                </a:solidFill>
              </a:defRPr>
            </a:lvl1pPr>
            <a:lvl2pPr indent="-330200" lvl="1" marL="914400" algn="l">
              <a:lnSpc>
                <a:spcPct val="90000"/>
              </a:lnSpc>
              <a:spcBef>
                <a:spcPts val="500"/>
              </a:spcBef>
              <a:spcAft>
                <a:spcPts val="0"/>
              </a:spcAft>
              <a:buClr>
                <a:srgbClr val="262626"/>
              </a:buClr>
              <a:buSzPts val="1600"/>
              <a:buFont typeface="Calibri"/>
              <a:buChar char="•"/>
              <a:defRPr sz="16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3"/>
          <p:cNvSpPr txBox="1"/>
          <p:nvPr>
            <p:ph idx="10" type="dt"/>
          </p:nvPr>
        </p:nvSpPr>
        <p:spPr>
          <a:xfrm>
            <a:off x="464120" y="58506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3"/>
          <p:cNvSpPr txBox="1"/>
          <p:nvPr>
            <p:ph idx="11" type="ftr"/>
          </p:nvPr>
        </p:nvSpPr>
        <p:spPr>
          <a:xfrm>
            <a:off x="4048442" y="5881608"/>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3"/>
          <p:cNvSpPr txBox="1"/>
          <p:nvPr>
            <p:ph idx="12" type="sldNum"/>
          </p:nvPr>
        </p:nvSpPr>
        <p:spPr>
          <a:xfrm>
            <a:off x="9004364" y="58848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13"/>
          <p:cNvSpPr txBox="1"/>
          <p:nvPr>
            <p:ph idx="3"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indent="-355600" lvl="1" marL="914400" algn="l">
              <a:lnSpc>
                <a:spcPct val="90000"/>
              </a:lnSpc>
              <a:spcBef>
                <a:spcPts val="500"/>
              </a:spcBef>
              <a:spcAft>
                <a:spcPts val="0"/>
              </a:spcAft>
              <a:buClr>
                <a:srgbClr val="262626"/>
              </a:buClr>
              <a:buSzPts val="2000"/>
              <a:buFont typeface="Calibri"/>
              <a:buChar char="•"/>
              <a:defRPr sz="20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3"/>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Logo&#10;&#10;Description automatically generated with medium confidence" id="49" name="Google Shape;49;p13"/>
          <p:cNvPicPr preferRelativeResize="0"/>
          <p:nvPr/>
        </p:nvPicPr>
        <p:blipFill rotWithShape="1">
          <a:blip r:embed="rId2">
            <a:alphaModFix/>
          </a:blip>
          <a:srcRect b="0" l="0" r="0" t="0"/>
          <a:stretch/>
        </p:blipFill>
        <p:spPr>
          <a:xfrm>
            <a:off x="10689835" y="6353816"/>
            <a:ext cx="1057729" cy="504184"/>
          </a:xfrm>
          <a:prstGeom prst="rect">
            <a:avLst/>
          </a:prstGeom>
          <a:noFill/>
          <a:ln>
            <a:noFill/>
          </a:ln>
        </p:spPr>
      </p:pic>
      <p:grpSp>
        <p:nvGrpSpPr>
          <p:cNvPr id="50" name="Google Shape;50;p13"/>
          <p:cNvGrpSpPr/>
          <p:nvPr/>
        </p:nvGrpSpPr>
        <p:grpSpPr>
          <a:xfrm>
            <a:off x="376730" y="6405832"/>
            <a:ext cx="10131613" cy="276999"/>
            <a:chOff x="376730" y="6405832"/>
            <a:chExt cx="10131613" cy="276999"/>
          </a:xfrm>
        </p:grpSpPr>
        <p:cxnSp>
          <p:nvCxnSpPr>
            <p:cNvPr id="51" name="Google Shape;51;p13"/>
            <p:cNvCxnSpPr/>
            <p:nvPr/>
          </p:nvCxnSpPr>
          <p:spPr>
            <a:xfrm>
              <a:off x="3161712" y="6544331"/>
              <a:ext cx="7346631" cy="0"/>
            </a:xfrm>
            <a:prstGeom prst="straightConnector1">
              <a:avLst/>
            </a:prstGeom>
            <a:noFill/>
            <a:ln cap="flat" cmpd="sng" w="9525">
              <a:solidFill>
                <a:srgbClr val="00A0CC"/>
              </a:solidFill>
              <a:prstDash val="solid"/>
              <a:miter lim="800000"/>
              <a:headEnd len="sm" w="sm" type="none"/>
              <a:tailEnd len="sm" w="sm" type="none"/>
            </a:ln>
          </p:spPr>
        </p:cxnSp>
        <p:sp>
          <p:nvSpPr>
            <p:cNvPr id="52" name="Google Shape;52;p13"/>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_2">
  <p:cSld name="Image Slide_2">
    <p:spTree>
      <p:nvGrpSpPr>
        <p:cNvPr id="53" name="Shape 53"/>
        <p:cNvGrpSpPr/>
        <p:nvPr/>
      </p:nvGrpSpPr>
      <p:grpSpPr>
        <a:xfrm>
          <a:off x="0" y="0"/>
          <a:ext cx="0" cy="0"/>
          <a:chOff x="0" y="0"/>
          <a:chExt cx="0" cy="0"/>
        </a:xfrm>
      </p:grpSpPr>
      <p:sp>
        <p:nvSpPr>
          <p:cNvPr id="54" name="Google Shape;54;p14"/>
          <p:cNvSpPr/>
          <p:nvPr>
            <p:ph idx="2" type="pic"/>
          </p:nvPr>
        </p:nvSpPr>
        <p:spPr>
          <a:xfrm>
            <a:off x="463550" y="2155178"/>
            <a:ext cx="3295650" cy="3156004"/>
          </a:xfrm>
          <a:prstGeom prst="rect">
            <a:avLst/>
          </a:prstGeom>
          <a:noFill/>
          <a:ln>
            <a:noFill/>
          </a:ln>
        </p:spPr>
      </p:sp>
      <p:sp>
        <p:nvSpPr>
          <p:cNvPr id="55" name="Google Shape;55;p14"/>
          <p:cNvSpPr txBox="1"/>
          <p:nvPr>
            <p:ph idx="1" type="body"/>
          </p:nvPr>
        </p:nvSpPr>
        <p:spPr>
          <a:xfrm>
            <a:off x="4308763" y="2155178"/>
            <a:ext cx="7439371" cy="3156001"/>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262626"/>
              </a:buClr>
              <a:buSzPts val="1600"/>
              <a:buFont typeface="Calibri"/>
              <a:buChar char="•"/>
              <a:defRPr sz="1600">
                <a:solidFill>
                  <a:srgbClr val="262626"/>
                </a:solidFill>
              </a:defRPr>
            </a:lvl1pPr>
            <a:lvl2pPr indent="-330200" lvl="1" marL="914400" algn="l">
              <a:lnSpc>
                <a:spcPct val="90000"/>
              </a:lnSpc>
              <a:spcBef>
                <a:spcPts val="500"/>
              </a:spcBef>
              <a:spcAft>
                <a:spcPts val="0"/>
              </a:spcAft>
              <a:buClr>
                <a:srgbClr val="262626"/>
              </a:buClr>
              <a:buSzPts val="1600"/>
              <a:buFont typeface="Calibri"/>
              <a:buChar char="•"/>
              <a:defRPr sz="16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4"/>
          <p:cNvSpPr txBox="1"/>
          <p:nvPr>
            <p:ph idx="3"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indent="-355600" lvl="1" marL="914400" algn="l">
              <a:lnSpc>
                <a:spcPct val="90000"/>
              </a:lnSpc>
              <a:spcBef>
                <a:spcPts val="500"/>
              </a:spcBef>
              <a:spcAft>
                <a:spcPts val="0"/>
              </a:spcAft>
              <a:buClr>
                <a:srgbClr val="262626"/>
              </a:buClr>
              <a:buSzPts val="2000"/>
              <a:buFont typeface="Calibri"/>
              <a:buChar char="•"/>
              <a:defRPr sz="20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14"/>
          <p:cNvSpPr txBox="1"/>
          <p:nvPr>
            <p:ph idx="10" type="dt"/>
          </p:nvPr>
        </p:nvSpPr>
        <p:spPr>
          <a:xfrm>
            <a:off x="464120" y="58506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4"/>
          <p:cNvSpPr txBox="1"/>
          <p:nvPr>
            <p:ph idx="11" type="ftr"/>
          </p:nvPr>
        </p:nvSpPr>
        <p:spPr>
          <a:xfrm>
            <a:off x="4048442" y="5881608"/>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p:nvPr>
            <p:ph idx="12" type="sldNum"/>
          </p:nvPr>
        </p:nvSpPr>
        <p:spPr>
          <a:xfrm>
            <a:off x="9004364" y="58848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14"/>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Logo&#10;&#10;Description automatically generated with medium confidence" id="61" name="Google Shape;61;p14"/>
          <p:cNvPicPr preferRelativeResize="0"/>
          <p:nvPr/>
        </p:nvPicPr>
        <p:blipFill rotWithShape="1">
          <a:blip r:embed="rId2">
            <a:alphaModFix/>
          </a:blip>
          <a:srcRect b="0" l="0" r="0" t="0"/>
          <a:stretch/>
        </p:blipFill>
        <p:spPr>
          <a:xfrm>
            <a:off x="10689835" y="6353816"/>
            <a:ext cx="1057729" cy="504184"/>
          </a:xfrm>
          <a:prstGeom prst="rect">
            <a:avLst/>
          </a:prstGeom>
          <a:noFill/>
          <a:ln>
            <a:noFill/>
          </a:ln>
        </p:spPr>
      </p:pic>
      <p:grpSp>
        <p:nvGrpSpPr>
          <p:cNvPr id="62" name="Google Shape;62;p14"/>
          <p:cNvGrpSpPr/>
          <p:nvPr/>
        </p:nvGrpSpPr>
        <p:grpSpPr>
          <a:xfrm>
            <a:off x="376730" y="6405832"/>
            <a:ext cx="10131613" cy="276999"/>
            <a:chOff x="376730" y="6405832"/>
            <a:chExt cx="10131613" cy="276999"/>
          </a:xfrm>
        </p:grpSpPr>
        <p:cxnSp>
          <p:nvCxnSpPr>
            <p:cNvPr id="63" name="Google Shape;63;p14"/>
            <p:cNvCxnSpPr/>
            <p:nvPr/>
          </p:nvCxnSpPr>
          <p:spPr>
            <a:xfrm>
              <a:off x="3161712" y="6544331"/>
              <a:ext cx="7346631" cy="0"/>
            </a:xfrm>
            <a:prstGeom prst="straightConnector1">
              <a:avLst/>
            </a:prstGeom>
            <a:noFill/>
            <a:ln cap="flat" cmpd="sng" w="9525">
              <a:solidFill>
                <a:srgbClr val="00A0CC"/>
              </a:solidFill>
              <a:prstDash val="solid"/>
              <a:miter lim="800000"/>
              <a:headEnd len="sm" w="sm" type="none"/>
              <a:tailEnd len="sm" w="sm" type="none"/>
            </a:ln>
          </p:spPr>
        </p:cxnSp>
        <p:sp>
          <p:nvSpPr>
            <p:cNvPr id="64" name="Google Shape;64;p14"/>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lide_1">
  <p:cSld name="Icon Slide_1">
    <p:spTree>
      <p:nvGrpSpPr>
        <p:cNvPr id="65" name="Shape 65"/>
        <p:cNvGrpSpPr/>
        <p:nvPr/>
      </p:nvGrpSpPr>
      <p:grpSpPr>
        <a:xfrm>
          <a:off x="0" y="0"/>
          <a:ext cx="0" cy="0"/>
          <a:chOff x="0" y="0"/>
          <a:chExt cx="0" cy="0"/>
        </a:xfrm>
      </p:grpSpPr>
      <p:sp>
        <p:nvSpPr>
          <p:cNvPr id="66" name="Google Shape;66;p15"/>
          <p:cNvSpPr/>
          <p:nvPr>
            <p:ph idx="2" type="pic"/>
          </p:nvPr>
        </p:nvSpPr>
        <p:spPr>
          <a:xfrm>
            <a:off x="657513" y="2737918"/>
            <a:ext cx="1212850" cy="977390"/>
          </a:xfrm>
          <a:prstGeom prst="rect">
            <a:avLst/>
          </a:prstGeom>
          <a:noFill/>
          <a:ln>
            <a:noFill/>
          </a:ln>
        </p:spPr>
      </p:sp>
      <p:sp>
        <p:nvSpPr>
          <p:cNvPr id="67" name="Google Shape;67;p15"/>
          <p:cNvSpPr txBox="1"/>
          <p:nvPr>
            <p:ph idx="1" type="body"/>
          </p:nvPr>
        </p:nvSpPr>
        <p:spPr>
          <a:xfrm>
            <a:off x="463549" y="4080356"/>
            <a:ext cx="1711044" cy="9144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1600"/>
              <a:buNone/>
              <a:defRPr sz="1600">
                <a:solidFill>
                  <a:srgbClr val="262626"/>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5"/>
          <p:cNvSpPr txBox="1"/>
          <p:nvPr>
            <p:ph idx="3" type="body"/>
          </p:nvPr>
        </p:nvSpPr>
        <p:spPr>
          <a:xfrm>
            <a:off x="2747754" y="4077042"/>
            <a:ext cx="1711044" cy="9144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1600"/>
              <a:buNone/>
              <a:defRPr sz="1600">
                <a:solidFill>
                  <a:srgbClr val="262626"/>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5"/>
          <p:cNvSpPr txBox="1"/>
          <p:nvPr>
            <p:ph idx="4" type="body"/>
          </p:nvPr>
        </p:nvSpPr>
        <p:spPr>
          <a:xfrm>
            <a:off x="5031959" y="4073728"/>
            <a:ext cx="1711044" cy="9144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1600"/>
              <a:buNone/>
              <a:defRPr sz="1600">
                <a:solidFill>
                  <a:srgbClr val="262626"/>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5"/>
          <p:cNvSpPr txBox="1"/>
          <p:nvPr>
            <p:ph idx="5" type="body"/>
          </p:nvPr>
        </p:nvSpPr>
        <p:spPr>
          <a:xfrm>
            <a:off x="7316164" y="4065775"/>
            <a:ext cx="1711044" cy="9144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1600"/>
              <a:buNone/>
              <a:defRPr sz="1600">
                <a:solidFill>
                  <a:srgbClr val="262626"/>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5"/>
          <p:cNvSpPr txBox="1"/>
          <p:nvPr>
            <p:ph idx="6" type="body"/>
          </p:nvPr>
        </p:nvSpPr>
        <p:spPr>
          <a:xfrm>
            <a:off x="9600369" y="4067100"/>
            <a:ext cx="1711044" cy="9144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1600"/>
              <a:buNone/>
              <a:defRPr sz="1600">
                <a:solidFill>
                  <a:srgbClr val="262626"/>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5"/>
          <p:cNvSpPr/>
          <p:nvPr>
            <p:ph idx="7" type="pic"/>
          </p:nvPr>
        </p:nvSpPr>
        <p:spPr>
          <a:xfrm>
            <a:off x="2996851" y="2737918"/>
            <a:ext cx="1212850" cy="977390"/>
          </a:xfrm>
          <a:prstGeom prst="rect">
            <a:avLst/>
          </a:prstGeom>
          <a:noFill/>
          <a:ln>
            <a:noFill/>
          </a:ln>
        </p:spPr>
      </p:sp>
      <p:sp>
        <p:nvSpPr>
          <p:cNvPr id="73" name="Google Shape;73;p15"/>
          <p:cNvSpPr/>
          <p:nvPr>
            <p:ph idx="8" type="pic"/>
          </p:nvPr>
        </p:nvSpPr>
        <p:spPr>
          <a:xfrm>
            <a:off x="5336189" y="2737918"/>
            <a:ext cx="1212850" cy="977390"/>
          </a:xfrm>
          <a:prstGeom prst="rect">
            <a:avLst/>
          </a:prstGeom>
          <a:noFill/>
          <a:ln>
            <a:noFill/>
          </a:ln>
        </p:spPr>
      </p:sp>
      <p:sp>
        <p:nvSpPr>
          <p:cNvPr id="74" name="Google Shape;74;p15"/>
          <p:cNvSpPr/>
          <p:nvPr>
            <p:ph idx="9" type="pic"/>
          </p:nvPr>
        </p:nvSpPr>
        <p:spPr>
          <a:xfrm>
            <a:off x="7565261" y="2737918"/>
            <a:ext cx="1212850" cy="977390"/>
          </a:xfrm>
          <a:prstGeom prst="rect">
            <a:avLst/>
          </a:prstGeom>
          <a:noFill/>
          <a:ln>
            <a:noFill/>
          </a:ln>
        </p:spPr>
      </p:sp>
      <p:sp>
        <p:nvSpPr>
          <p:cNvPr id="75" name="Google Shape;75;p15"/>
          <p:cNvSpPr/>
          <p:nvPr>
            <p:ph idx="13" type="pic"/>
          </p:nvPr>
        </p:nvSpPr>
        <p:spPr>
          <a:xfrm>
            <a:off x="9849466" y="2737918"/>
            <a:ext cx="1212850" cy="977390"/>
          </a:xfrm>
          <a:prstGeom prst="rect">
            <a:avLst/>
          </a:prstGeom>
          <a:noFill/>
          <a:ln>
            <a:noFill/>
          </a:ln>
        </p:spPr>
      </p:sp>
      <p:sp>
        <p:nvSpPr>
          <p:cNvPr id="76" name="Google Shape;76;p15"/>
          <p:cNvSpPr txBox="1"/>
          <p:nvPr>
            <p:ph idx="10" type="dt"/>
          </p:nvPr>
        </p:nvSpPr>
        <p:spPr>
          <a:xfrm>
            <a:off x="464120" y="58506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5"/>
          <p:cNvSpPr txBox="1"/>
          <p:nvPr>
            <p:ph idx="11" type="ftr"/>
          </p:nvPr>
        </p:nvSpPr>
        <p:spPr>
          <a:xfrm>
            <a:off x="4048442" y="5881608"/>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5"/>
          <p:cNvSpPr txBox="1"/>
          <p:nvPr>
            <p:ph idx="12" type="sldNum"/>
          </p:nvPr>
        </p:nvSpPr>
        <p:spPr>
          <a:xfrm>
            <a:off x="9004364" y="58848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5"/>
          <p:cNvSpPr txBox="1"/>
          <p:nvPr>
            <p:ph idx="14"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indent="-355600" lvl="1" marL="914400" algn="l">
              <a:lnSpc>
                <a:spcPct val="90000"/>
              </a:lnSpc>
              <a:spcBef>
                <a:spcPts val="500"/>
              </a:spcBef>
              <a:spcAft>
                <a:spcPts val="0"/>
              </a:spcAft>
              <a:buClr>
                <a:srgbClr val="262626"/>
              </a:buClr>
              <a:buSzPts val="2000"/>
              <a:buFont typeface="Calibri"/>
              <a:buChar char="•"/>
              <a:defRPr sz="20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5"/>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Logo&#10;&#10;Description automatically generated with medium confidence" id="81" name="Google Shape;81;p15"/>
          <p:cNvPicPr preferRelativeResize="0"/>
          <p:nvPr/>
        </p:nvPicPr>
        <p:blipFill rotWithShape="1">
          <a:blip r:embed="rId2">
            <a:alphaModFix/>
          </a:blip>
          <a:srcRect b="0" l="0" r="0" t="0"/>
          <a:stretch/>
        </p:blipFill>
        <p:spPr>
          <a:xfrm>
            <a:off x="10689835" y="6353816"/>
            <a:ext cx="1057729" cy="504184"/>
          </a:xfrm>
          <a:prstGeom prst="rect">
            <a:avLst/>
          </a:prstGeom>
          <a:noFill/>
          <a:ln>
            <a:noFill/>
          </a:ln>
        </p:spPr>
      </p:pic>
      <p:grpSp>
        <p:nvGrpSpPr>
          <p:cNvPr id="82" name="Google Shape;82;p15"/>
          <p:cNvGrpSpPr/>
          <p:nvPr/>
        </p:nvGrpSpPr>
        <p:grpSpPr>
          <a:xfrm>
            <a:off x="376730" y="6405832"/>
            <a:ext cx="10131613" cy="276999"/>
            <a:chOff x="376730" y="6405832"/>
            <a:chExt cx="10131613" cy="276999"/>
          </a:xfrm>
        </p:grpSpPr>
        <p:cxnSp>
          <p:nvCxnSpPr>
            <p:cNvPr id="83" name="Google Shape;83;p15"/>
            <p:cNvCxnSpPr/>
            <p:nvPr/>
          </p:nvCxnSpPr>
          <p:spPr>
            <a:xfrm>
              <a:off x="3161712" y="6544331"/>
              <a:ext cx="7346631" cy="0"/>
            </a:xfrm>
            <a:prstGeom prst="straightConnector1">
              <a:avLst/>
            </a:prstGeom>
            <a:noFill/>
            <a:ln cap="flat" cmpd="sng" w="9525">
              <a:solidFill>
                <a:srgbClr val="00A0CC"/>
              </a:solidFill>
              <a:prstDash val="solid"/>
              <a:miter lim="800000"/>
              <a:headEnd len="sm" w="sm" type="none"/>
              <a:tailEnd len="sm" w="sm" type="none"/>
            </a:ln>
          </p:spPr>
        </p:cxnSp>
        <p:sp>
          <p:nvSpPr>
            <p:cNvPr id="84" name="Google Shape;84;p15"/>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Video Slide">
    <p:spTree>
      <p:nvGrpSpPr>
        <p:cNvPr id="85" name="Shape 85"/>
        <p:cNvGrpSpPr/>
        <p:nvPr/>
      </p:nvGrpSpPr>
      <p:grpSpPr>
        <a:xfrm>
          <a:off x="0" y="0"/>
          <a:ext cx="0" cy="0"/>
          <a:chOff x="0" y="0"/>
          <a:chExt cx="0" cy="0"/>
        </a:xfrm>
      </p:grpSpPr>
      <p:sp>
        <p:nvSpPr>
          <p:cNvPr id="86" name="Google Shape;86;p16"/>
          <p:cNvSpPr txBox="1"/>
          <p:nvPr>
            <p:ph idx="1" type="body"/>
          </p:nvPr>
        </p:nvSpPr>
        <p:spPr>
          <a:xfrm>
            <a:off x="5971309" y="2161314"/>
            <a:ext cx="5776255" cy="2766001"/>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262626"/>
              </a:buClr>
              <a:buSzPts val="1600"/>
              <a:buFont typeface="Calibri"/>
              <a:buChar char="•"/>
              <a:defRPr sz="1600">
                <a:solidFill>
                  <a:srgbClr val="262626"/>
                </a:solidFill>
              </a:defRPr>
            </a:lvl1pPr>
            <a:lvl2pPr indent="-330200" lvl="1" marL="914400" algn="l">
              <a:lnSpc>
                <a:spcPct val="90000"/>
              </a:lnSpc>
              <a:spcBef>
                <a:spcPts val="500"/>
              </a:spcBef>
              <a:spcAft>
                <a:spcPts val="0"/>
              </a:spcAft>
              <a:buClr>
                <a:srgbClr val="262626"/>
              </a:buClr>
              <a:buSzPts val="1600"/>
              <a:buFont typeface="Calibri"/>
              <a:buChar char="•"/>
              <a:defRPr sz="16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6"/>
          <p:cNvSpPr/>
          <p:nvPr>
            <p:ph idx="2" type="media"/>
          </p:nvPr>
        </p:nvSpPr>
        <p:spPr>
          <a:xfrm>
            <a:off x="463550" y="2161314"/>
            <a:ext cx="4939724" cy="2766001"/>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16"/>
          <p:cNvSpPr txBox="1"/>
          <p:nvPr>
            <p:ph idx="10" type="dt"/>
          </p:nvPr>
        </p:nvSpPr>
        <p:spPr>
          <a:xfrm>
            <a:off x="464120" y="58506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6"/>
          <p:cNvSpPr txBox="1"/>
          <p:nvPr>
            <p:ph idx="11" type="ftr"/>
          </p:nvPr>
        </p:nvSpPr>
        <p:spPr>
          <a:xfrm>
            <a:off x="4048442" y="5881608"/>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6"/>
          <p:cNvSpPr txBox="1"/>
          <p:nvPr>
            <p:ph idx="12" type="sldNum"/>
          </p:nvPr>
        </p:nvSpPr>
        <p:spPr>
          <a:xfrm>
            <a:off x="9004364" y="58848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6"/>
          <p:cNvSpPr txBox="1"/>
          <p:nvPr>
            <p:ph idx="3"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indent="-355600" lvl="1" marL="914400" algn="l">
              <a:lnSpc>
                <a:spcPct val="90000"/>
              </a:lnSpc>
              <a:spcBef>
                <a:spcPts val="500"/>
              </a:spcBef>
              <a:spcAft>
                <a:spcPts val="0"/>
              </a:spcAft>
              <a:buClr>
                <a:srgbClr val="262626"/>
              </a:buClr>
              <a:buSzPts val="2000"/>
              <a:buFont typeface="Calibri"/>
              <a:buChar char="•"/>
              <a:defRPr sz="20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6"/>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Logo&#10;&#10;Description automatically generated with medium confidence" id="93" name="Google Shape;93;p16"/>
          <p:cNvPicPr preferRelativeResize="0"/>
          <p:nvPr/>
        </p:nvPicPr>
        <p:blipFill rotWithShape="1">
          <a:blip r:embed="rId2">
            <a:alphaModFix/>
          </a:blip>
          <a:srcRect b="0" l="0" r="0" t="0"/>
          <a:stretch/>
        </p:blipFill>
        <p:spPr>
          <a:xfrm>
            <a:off x="10689835" y="6353816"/>
            <a:ext cx="1057729" cy="504184"/>
          </a:xfrm>
          <a:prstGeom prst="rect">
            <a:avLst/>
          </a:prstGeom>
          <a:noFill/>
          <a:ln>
            <a:noFill/>
          </a:ln>
        </p:spPr>
      </p:pic>
      <p:grpSp>
        <p:nvGrpSpPr>
          <p:cNvPr id="94" name="Google Shape;94;p16"/>
          <p:cNvGrpSpPr/>
          <p:nvPr/>
        </p:nvGrpSpPr>
        <p:grpSpPr>
          <a:xfrm>
            <a:off x="376730" y="6405832"/>
            <a:ext cx="10131613" cy="276999"/>
            <a:chOff x="376730" y="6405832"/>
            <a:chExt cx="10131613" cy="276999"/>
          </a:xfrm>
        </p:grpSpPr>
        <p:cxnSp>
          <p:nvCxnSpPr>
            <p:cNvPr id="95" name="Google Shape;95;p16"/>
            <p:cNvCxnSpPr/>
            <p:nvPr/>
          </p:nvCxnSpPr>
          <p:spPr>
            <a:xfrm>
              <a:off x="3161712" y="6544331"/>
              <a:ext cx="7346631" cy="0"/>
            </a:xfrm>
            <a:prstGeom prst="straightConnector1">
              <a:avLst/>
            </a:prstGeom>
            <a:noFill/>
            <a:ln cap="flat" cmpd="sng" w="9525">
              <a:solidFill>
                <a:srgbClr val="00A0CC"/>
              </a:solidFill>
              <a:prstDash val="solid"/>
              <a:miter lim="800000"/>
              <a:headEnd len="sm" w="sm" type="none"/>
              <a:tailEnd len="sm" w="sm" type="none"/>
            </a:ln>
          </p:spPr>
        </p:cxnSp>
        <p:sp>
          <p:nvSpPr>
            <p:cNvPr id="96" name="Google Shape;96;p16"/>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31.png"/><Relationship Id="rId7"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6.xml"/><Relationship Id="rId5" Type="http://schemas.openxmlformats.org/officeDocument/2006/relationships/slide" Target="/ppt/slides/slide7.xml"/><Relationship Id="rId6" Type="http://schemas.openxmlformats.org/officeDocument/2006/relationships/slide" Target="/ppt/slides/slide9.xml"/><Relationship Id="rId7" Type="http://schemas.openxmlformats.org/officeDocument/2006/relationships/slide" Target="/ppt/slides/slide17.xml"/><Relationship Id="rId8" Type="http://schemas.openxmlformats.org/officeDocument/2006/relationships/slide" Target="/ppt/slides/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50.png"/><Relationship Id="rId13" Type="http://schemas.openxmlformats.org/officeDocument/2006/relationships/image" Target="../media/image45.png"/><Relationship Id="rId12"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43.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49.png"/><Relationship Id="rId8"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jpg"/><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22.png"/><Relationship Id="rId5" Type="http://schemas.openxmlformats.org/officeDocument/2006/relationships/image" Target="../media/image6.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pic>
        <p:nvPicPr>
          <p:cNvPr descr="A picture containing graphical user interface&#10;&#10;Description automatically generated" id="101" name="Google Shape;101;p1"/>
          <p:cNvPicPr preferRelativeResize="0"/>
          <p:nvPr/>
        </p:nvPicPr>
        <p:blipFill rotWithShape="1">
          <a:blip r:embed="rId3">
            <a:alphaModFix/>
          </a:blip>
          <a:srcRect b="0" l="0" r="0" t="0"/>
          <a:stretch/>
        </p:blipFill>
        <p:spPr>
          <a:xfrm>
            <a:off x="1" y="-6871"/>
            <a:ext cx="12201142" cy="6876896"/>
          </a:xfrm>
          <a:prstGeom prst="rect">
            <a:avLst/>
          </a:prstGeom>
          <a:noFill/>
          <a:ln>
            <a:noFill/>
          </a:ln>
        </p:spPr>
      </p:pic>
      <p:sp>
        <p:nvSpPr>
          <p:cNvPr id="102" name="Google Shape;102;p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1"/>
          <p:cNvSpPr txBox="1"/>
          <p:nvPr/>
        </p:nvSpPr>
        <p:spPr>
          <a:xfrm>
            <a:off x="264800" y="1835500"/>
            <a:ext cx="6619200" cy="1588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5000"/>
              <a:buFont typeface="Arial"/>
              <a:buNone/>
            </a:pPr>
            <a:r>
              <a:rPr b="1" lang="en-US" sz="3600">
                <a:solidFill>
                  <a:schemeClr val="lt1"/>
                </a:solidFill>
                <a:latin typeface="Montserrat"/>
                <a:ea typeface="Montserrat"/>
                <a:cs typeface="Montserrat"/>
                <a:sym typeface="Montserrat"/>
              </a:rPr>
              <a:t>Airline Flight Delay Prediction Using Machine Learning Models</a:t>
            </a:r>
            <a:endParaRPr b="1" sz="3600">
              <a:latin typeface="Montserrat"/>
              <a:ea typeface="Montserrat"/>
              <a:cs typeface="Montserrat"/>
              <a:sym typeface="Montserrat"/>
            </a:endParaRPr>
          </a:p>
        </p:txBody>
      </p:sp>
      <p:sp>
        <p:nvSpPr>
          <p:cNvPr id="104" name="Google Shape;104;p1"/>
          <p:cNvSpPr txBox="1"/>
          <p:nvPr/>
        </p:nvSpPr>
        <p:spPr>
          <a:xfrm>
            <a:off x="518500" y="5270094"/>
            <a:ext cx="5348400" cy="141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Akanksha Singh</a:t>
            </a:r>
            <a:endParaRPr sz="16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Tejashree Gaikar</a:t>
            </a:r>
            <a:endParaRPr sz="16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Suraj Jadhav</a:t>
            </a:r>
            <a:endParaRPr sz="16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Shubham Tewari</a:t>
            </a:r>
            <a:endParaRPr sz="16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Nalin Manchanda</a:t>
            </a:r>
            <a:endParaRPr sz="1600">
              <a:solidFill>
                <a:schemeClr val="lt1"/>
              </a:solidFill>
              <a:latin typeface="Montserrat"/>
              <a:ea typeface="Montserrat"/>
              <a:cs typeface="Montserrat"/>
              <a:sym typeface="Montserrat"/>
            </a:endParaRPr>
          </a:p>
        </p:txBody>
      </p:sp>
      <p:sp>
        <p:nvSpPr>
          <p:cNvPr id="105" name="Google Shape;105;p1"/>
          <p:cNvSpPr txBox="1"/>
          <p:nvPr/>
        </p:nvSpPr>
        <p:spPr>
          <a:xfrm>
            <a:off x="264788" y="3838125"/>
            <a:ext cx="5855700" cy="74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lang="en-US" sz="3600">
                <a:solidFill>
                  <a:schemeClr val="lt1"/>
                </a:solidFill>
                <a:latin typeface="Montserrat SemiBold"/>
                <a:ea typeface="Montserrat SemiBold"/>
                <a:cs typeface="Montserrat SemiBold"/>
                <a:sym typeface="Montserrat SemiBold"/>
              </a:rPr>
              <a:t>IPBA Batch 14 - </a:t>
            </a:r>
            <a:r>
              <a:rPr i="0" lang="en-US" sz="3600" u="none" cap="none" strike="noStrike">
                <a:solidFill>
                  <a:schemeClr val="lt1"/>
                </a:solidFill>
                <a:latin typeface="Montserrat SemiBold"/>
                <a:ea typeface="Montserrat SemiBold"/>
                <a:cs typeface="Montserrat SemiBold"/>
                <a:sym typeface="Montserrat SemiBold"/>
              </a:rPr>
              <a:t>Grou</a:t>
            </a:r>
            <a:r>
              <a:rPr lang="en-US" sz="3600">
                <a:solidFill>
                  <a:schemeClr val="lt1"/>
                </a:solidFill>
                <a:latin typeface="Montserrat SemiBold"/>
                <a:ea typeface="Montserrat SemiBold"/>
                <a:cs typeface="Montserrat SemiBold"/>
                <a:sym typeface="Montserrat SemiBold"/>
              </a:rPr>
              <a:t>p F</a:t>
            </a:r>
            <a:endParaRPr sz="1000">
              <a:latin typeface="Montserrat SemiBold"/>
              <a:ea typeface="Montserrat SemiBold"/>
              <a:cs typeface="Montserrat SemiBold"/>
              <a:sym typeface="Montserrat SemiBold"/>
            </a:endParaRPr>
          </a:p>
        </p:txBody>
      </p:sp>
      <p:sp>
        <p:nvSpPr>
          <p:cNvPr id="106" name="Google Shape;106;p1"/>
          <p:cNvSpPr txBox="1"/>
          <p:nvPr/>
        </p:nvSpPr>
        <p:spPr>
          <a:xfrm>
            <a:off x="264793" y="4870802"/>
            <a:ext cx="4501800" cy="399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Montserrat SemiBold"/>
                <a:ea typeface="Montserrat SemiBold"/>
                <a:cs typeface="Montserrat SemiBold"/>
                <a:sym typeface="Montserrat SemiBold"/>
              </a:rPr>
              <a:t>Team members:</a:t>
            </a:r>
            <a:endParaRPr>
              <a:latin typeface="Montserrat SemiBold"/>
              <a:ea typeface="Montserrat SemiBold"/>
              <a:cs typeface="Montserrat SemiBold"/>
              <a:sym typeface="Montserrat SemiBold"/>
            </a:endParaRPr>
          </a:p>
        </p:txBody>
      </p:sp>
      <p:pic>
        <p:nvPicPr>
          <p:cNvPr descr="Indian Institute of Management Indore - Wikipedia" id="107" name="Google Shape;107;p1"/>
          <p:cNvPicPr preferRelativeResize="0"/>
          <p:nvPr/>
        </p:nvPicPr>
        <p:blipFill rotWithShape="1">
          <a:blip r:embed="rId4">
            <a:alphaModFix/>
          </a:blip>
          <a:srcRect b="0" l="0" r="0" t="0"/>
          <a:stretch/>
        </p:blipFill>
        <p:spPr>
          <a:xfrm>
            <a:off x="88957" y="75842"/>
            <a:ext cx="411718" cy="663913"/>
          </a:xfrm>
          <a:prstGeom prst="rect">
            <a:avLst/>
          </a:prstGeom>
          <a:noFill/>
          <a:ln>
            <a:noFill/>
          </a:ln>
        </p:spPr>
      </p:pic>
      <p:sp>
        <p:nvSpPr>
          <p:cNvPr id="108" name="Google Shape;108;p1"/>
          <p:cNvSpPr txBox="1"/>
          <p:nvPr/>
        </p:nvSpPr>
        <p:spPr>
          <a:xfrm>
            <a:off x="696206" y="157725"/>
            <a:ext cx="8806500" cy="399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Arial"/>
              <a:buNone/>
            </a:pPr>
            <a:r>
              <a:rPr i="1" lang="en-US" sz="2000" u="none" cap="none" strike="noStrike">
                <a:solidFill>
                  <a:schemeClr val="lt1"/>
                </a:solidFill>
                <a:latin typeface="Montserrat Medium"/>
                <a:ea typeface="Montserrat Medium"/>
                <a:cs typeface="Montserrat Medium"/>
                <a:sym typeface="Montserrat Medium"/>
              </a:rPr>
              <a:t>Integrated Program in Business Analytics</a:t>
            </a:r>
            <a:endParaRPr sz="1000">
              <a:latin typeface="Montserrat Medium"/>
              <a:ea typeface="Montserrat Medium"/>
              <a:cs typeface="Montserrat Medium"/>
              <a:sym typeface="Montserrat Medium"/>
            </a:endParaRPr>
          </a:p>
        </p:txBody>
      </p:sp>
      <p:pic>
        <p:nvPicPr>
          <p:cNvPr descr="Logo&#10;&#10;Description automatically generated with medium confidence" id="109" name="Google Shape;109;p1"/>
          <p:cNvPicPr preferRelativeResize="0"/>
          <p:nvPr/>
        </p:nvPicPr>
        <p:blipFill rotWithShape="1">
          <a:blip r:embed="rId5">
            <a:alphaModFix/>
          </a:blip>
          <a:srcRect b="0" l="0" r="0" t="0"/>
          <a:stretch/>
        </p:blipFill>
        <p:spPr>
          <a:xfrm>
            <a:off x="10710219" y="75842"/>
            <a:ext cx="1392824" cy="6639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5aeb22306a_1_95"/>
          <p:cNvSpPr txBox="1"/>
          <p:nvPr>
            <p:ph type="title"/>
          </p:nvPr>
        </p:nvSpPr>
        <p:spPr>
          <a:xfrm>
            <a:off x="465900" y="223202"/>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Narrow"/>
              <a:buNone/>
            </a:pPr>
            <a:r>
              <a:rPr b="1" lang="en-US" sz="2800">
                <a:solidFill>
                  <a:srgbClr val="00B0F0"/>
                </a:solidFill>
                <a:latin typeface="Montserrat"/>
                <a:ea typeface="Montserrat"/>
                <a:cs typeface="Montserrat"/>
                <a:sym typeface="Montserrat"/>
              </a:rPr>
              <a:t>Exploratory Data Analysis- Multivariate</a:t>
            </a:r>
            <a:endParaRPr b="1">
              <a:solidFill>
                <a:srgbClr val="00B0F0"/>
              </a:solidFill>
              <a:latin typeface="Montserrat"/>
              <a:ea typeface="Montserrat"/>
              <a:cs typeface="Montserrat"/>
              <a:sym typeface="Montserrat"/>
            </a:endParaRPr>
          </a:p>
        </p:txBody>
      </p:sp>
      <p:grpSp>
        <p:nvGrpSpPr>
          <p:cNvPr id="228" name="Google Shape;228;g25aeb22306a_1_95"/>
          <p:cNvGrpSpPr/>
          <p:nvPr/>
        </p:nvGrpSpPr>
        <p:grpSpPr>
          <a:xfrm>
            <a:off x="838320" y="1528482"/>
            <a:ext cx="4627839" cy="384835"/>
            <a:chOff x="535674" y="2082411"/>
            <a:chExt cx="5491029" cy="342319"/>
          </a:xfrm>
        </p:grpSpPr>
        <p:grpSp>
          <p:nvGrpSpPr>
            <p:cNvPr id="229" name="Google Shape;229;g25aeb22306a_1_95"/>
            <p:cNvGrpSpPr/>
            <p:nvPr/>
          </p:nvGrpSpPr>
          <p:grpSpPr>
            <a:xfrm>
              <a:off x="5902840" y="2082411"/>
              <a:ext cx="123863" cy="333016"/>
              <a:chOff x="550116" y="2217424"/>
              <a:chExt cx="123863" cy="333016"/>
            </a:xfrm>
          </p:grpSpPr>
          <p:sp>
            <p:nvSpPr>
              <p:cNvPr id="230" name="Google Shape;230;g25aeb22306a_1_95"/>
              <p:cNvSpPr txBox="1"/>
              <p:nvPr/>
            </p:nvSpPr>
            <p:spPr>
              <a:xfrm rot="5400000">
                <a:off x="554879" y="2431340"/>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31" name="Google Shape;231;g25aeb22306a_1_95"/>
              <p:cNvSpPr txBox="1"/>
              <p:nvPr/>
            </p:nvSpPr>
            <p:spPr>
              <a:xfrm rot="5400000">
                <a:off x="550116" y="2312845"/>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32" name="Google Shape;232;g25aeb22306a_1_95"/>
              <p:cNvSpPr txBox="1"/>
              <p:nvPr/>
            </p:nvSpPr>
            <p:spPr>
              <a:xfrm rot="5400000">
                <a:off x="554879" y="2217424"/>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nvGrpSpPr>
            <p:cNvPr id="233" name="Google Shape;233;g25aeb22306a_1_95"/>
            <p:cNvGrpSpPr/>
            <p:nvPr/>
          </p:nvGrpSpPr>
          <p:grpSpPr>
            <a:xfrm>
              <a:off x="535674" y="2091714"/>
              <a:ext cx="123863" cy="333016"/>
              <a:chOff x="550116" y="2217424"/>
              <a:chExt cx="123863" cy="333016"/>
            </a:xfrm>
          </p:grpSpPr>
          <p:sp>
            <p:nvSpPr>
              <p:cNvPr id="234" name="Google Shape;234;g25aeb22306a_1_95"/>
              <p:cNvSpPr txBox="1"/>
              <p:nvPr/>
            </p:nvSpPr>
            <p:spPr>
              <a:xfrm rot="5400000">
                <a:off x="554879" y="2431340"/>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35" name="Google Shape;235;g25aeb22306a_1_95"/>
              <p:cNvSpPr txBox="1"/>
              <p:nvPr/>
            </p:nvSpPr>
            <p:spPr>
              <a:xfrm rot="5400000">
                <a:off x="550116" y="2312845"/>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36" name="Google Shape;236;g25aeb22306a_1_95"/>
              <p:cNvSpPr txBox="1"/>
              <p:nvPr/>
            </p:nvSpPr>
            <p:spPr>
              <a:xfrm rot="5400000">
                <a:off x="554879" y="2217424"/>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grpSp>
        <p:nvGrpSpPr>
          <p:cNvPr id="237" name="Google Shape;237;g25aeb22306a_1_95"/>
          <p:cNvGrpSpPr/>
          <p:nvPr/>
        </p:nvGrpSpPr>
        <p:grpSpPr>
          <a:xfrm>
            <a:off x="5969120" y="1528482"/>
            <a:ext cx="4627839" cy="384835"/>
            <a:chOff x="535674" y="2082411"/>
            <a:chExt cx="5491029" cy="342319"/>
          </a:xfrm>
        </p:grpSpPr>
        <p:grpSp>
          <p:nvGrpSpPr>
            <p:cNvPr id="238" name="Google Shape;238;g25aeb22306a_1_95"/>
            <p:cNvGrpSpPr/>
            <p:nvPr/>
          </p:nvGrpSpPr>
          <p:grpSpPr>
            <a:xfrm>
              <a:off x="5902840" y="2082411"/>
              <a:ext cx="123863" cy="333016"/>
              <a:chOff x="550116" y="2217424"/>
              <a:chExt cx="123863" cy="333016"/>
            </a:xfrm>
          </p:grpSpPr>
          <p:sp>
            <p:nvSpPr>
              <p:cNvPr id="239" name="Google Shape;239;g25aeb22306a_1_95"/>
              <p:cNvSpPr txBox="1"/>
              <p:nvPr/>
            </p:nvSpPr>
            <p:spPr>
              <a:xfrm rot="5400000">
                <a:off x="554879" y="2431340"/>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40" name="Google Shape;240;g25aeb22306a_1_95"/>
              <p:cNvSpPr txBox="1"/>
              <p:nvPr/>
            </p:nvSpPr>
            <p:spPr>
              <a:xfrm rot="5400000">
                <a:off x="550116" y="2312845"/>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41" name="Google Shape;241;g25aeb22306a_1_95"/>
              <p:cNvSpPr txBox="1"/>
              <p:nvPr/>
            </p:nvSpPr>
            <p:spPr>
              <a:xfrm rot="5400000">
                <a:off x="554879" y="2217424"/>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nvGrpSpPr>
            <p:cNvPr id="242" name="Google Shape;242;g25aeb22306a_1_95"/>
            <p:cNvGrpSpPr/>
            <p:nvPr/>
          </p:nvGrpSpPr>
          <p:grpSpPr>
            <a:xfrm>
              <a:off x="535674" y="2091714"/>
              <a:ext cx="123863" cy="333016"/>
              <a:chOff x="550116" y="2217424"/>
              <a:chExt cx="123863" cy="333016"/>
            </a:xfrm>
          </p:grpSpPr>
          <p:sp>
            <p:nvSpPr>
              <p:cNvPr id="243" name="Google Shape;243;g25aeb22306a_1_95"/>
              <p:cNvSpPr txBox="1"/>
              <p:nvPr/>
            </p:nvSpPr>
            <p:spPr>
              <a:xfrm rot="5400000">
                <a:off x="554879" y="2431340"/>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44" name="Google Shape;244;g25aeb22306a_1_95"/>
              <p:cNvSpPr txBox="1"/>
              <p:nvPr/>
            </p:nvSpPr>
            <p:spPr>
              <a:xfrm rot="5400000">
                <a:off x="550116" y="2312845"/>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45" name="Google Shape;245;g25aeb22306a_1_95"/>
              <p:cNvSpPr txBox="1"/>
              <p:nvPr/>
            </p:nvSpPr>
            <p:spPr>
              <a:xfrm rot="5400000">
                <a:off x="554879" y="2217424"/>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pic>
        <p:nvPicPr>
          <p:cNvPr id="246" name="Google Shape;246;g25aeb22306a_1_95"/>
          <p:cNvPicPr preferRelativeResize="0"/>
          <p:nvPr/>
        </p:nvPicPr>
        <p:blipFill>
          <a:blip r:embed="rId3">
            <a:alphaModFix/>
          </a:blip>
          <a:stretch>
            <a:fillRect/>
          </a:stretch>
        </p:blipFill>
        <p:spPr>
          <a:xfrm>
            <a:off x="5815325" y="816075"/>
            <a:ext cx="6184626" cy="4323549"/>
          </a:xfrm>
          <a:prstGeom prst="rect">
            <a:avLst/>
          </a:prstGeom>
          <a:noFill/>
          <a:ln>
            <a:noFill/>
          </a:ln>
        </p:spPr>
      </p:pic>
      <p:sp>
        <p:nvSpPr>
          <p:cNvPr id="247" name="Google Shape;247;g25aeb22306a_1_95"/>
          <p:cNvSpPr txBox="1"/>
          <p:nvPr/>
        </p:nvSpPr>
        <p:spPr>
          <a:xfrm>
            <a:off x="465900" y="5269300"/>
            <a:ext cx="11260200" cy="1051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1000"/>
              </a:spcBef>
              <a:spcAft>
                <a:spcPts val="0"/>
              </a:spcAft>
              <a:buNone/>
            </a:pPr>
            <a:r>
              <a:rPr b="1" lang="en-US" sz="1500">
                <a:solidFill>
                  <a:srgbClr val="00B0F0"/>
                </a:solidFill>
                <a:latin typeface="Montserrat"/>
                <a:ea typeface="Montserrat"/>
                <a:cs typeface="Montserrat"/>
                <a:sym typeface="Montserrat"/>
              </a:rPr>
              <a:t>Key Insights:</a:t>
            </a:r>
            <a:endParaRPr b="1" sz="1500">
              <a:solidFill>
                <a:srgbClr val="00B0F0"/>
              </a:solidFill>
              <a:latin typeface="Montserrat"/>
              <a:ea typeface="Montserrat"/>
              <a:cs typeface="Montserrat"/>
              <a:sym typeface="Montserrat"/>
            </a:endParaRPr>
          </a:p>
          <a:p>
            <a:pPr indent="-323850" lvl="0" marL="457200" rtl="0" algn="l">
              <a:lnSpc>
                <a:spcPct val="90000"/>
              </a:lnSpc>
              <a:spcBef>
                <a:spcPts val="1000"/>
              </a:spcBef>
              <a:spcAft>
                <a:spcPts val="0"/>
              </a:spcAft>
              <a:buClr>
                <a:schemeClr val="dk1"/>
              </a:buClr>
              <a:buSzPts val="1500"/>
              <a:buFont typeface="Montserrat Medium"/>
              <a:buChar char="●"/>
            </a:pPr>
            <a:r>
              <a:rPr lang="en-US" sz="1500">
                <a:solidFill>
                  <a:schemeClr val="dk1"/>
                </a:solidFill>
                <a:latin typeface="Montserrat Medium"/>
                <a:ea typeface="Montserrat Medium"/>
                <a:cs typeface="Montserrat Medium"/>
                <a:sym typeface="Montserrat Medium"/>
              </a:rPr>
              <a:t>First plot is representing delay with respect to carriers: larger delay can be seen for HA carrier and MQ for particular flights</a:t>
            </a:r>
            <a:endParaRPr sz="1500">
              <a:solidFill>
                <a:schemeClr val="dk1"/>
              </a:solidFill>
              <a:latin typeface="Montserrat Medium"/>
              <a:ea typeface="Montserrat Medium"/>
              <a:cs typeface="Montserrat Medium"/>
              <a:sym typeface="Montserrat Medium"/>
            </a:endParaRPr>
          </a:p>
          <a:p>
            <a:pPr indent="-323850" lvl="0" marL="457200" rtl="0" algn="l">
              <a:lnSpc>
                <a:spcPct val="90000"/>
              </a:lnSpc>
              <a:spcBef>
                <a:spcPts val="0"/>
              </a:spcBef>
              <a:spcAft>
                <a:spcPts val="0"/>
              </a:spcAft>
              <a:buClr>
                <a:schemeClr val="dk1"/>
              </a:buClr>
              <a:buSzPts val="1500"/>
              <a:buFont typeface="Montserrat Medium"/>
              <a:buChar char="●"/>
            </a:pPr>
            <a:r>
              <a:rPr lang="en-US" sz="1500">
                <a:solidFill>
                  <a:schemeClr val="dk1"/>
                </a:solidFill>
                <a:latin typeface="Montserrat Medium"/>
                <a:ea typeface="Montserrat Medium"/>
                <a:cs typeface="Montserrat Medium"/>
                <a:sym typeface="Montserrat Medium"/>
              </a:rPr>
              <a:t>HA has the highest air time followed by VX and AS.</a:t>
            </a:r>
            <a:endParaRPr sz="1500">
              <a:solidFill>
                <a:schemeClr val="dk1"/>
              </a:solidFill>
              <a:latin typeface="Montserrat Medium"/>
              <a:ea typeface="Montserrat Medium"/>
              <a:cs typeface="Montserrat Medium"/>
              <a:sym typeface="Montserrat Medium"/>
            </a:endParaRPr>
          </a:p>
        </p:txBody>
      </p:sp>
      <p:pic>
        <p:nvPicPr>
          <p:cNvPr id="248" name="Google Shape;248;g25aeb22306a_1_95"/>
          <p:cNvPicPr preferRelativeResize="0"/>
          <p:nvPr/>
        </p:nvPicPr>
        <p:blipFill>
          <a:blip r:embed="rId4">
            <a:alphaModFix/>
          </a:blip>
          <a:stretch>
            <a:fillRect/>
          </a:stretch>
        </p:blipFill>
        <p:spPr>
          <a:xfrm>
            <a:off x="212699" y="936303"/>
            <a:ext cx="5511744" cy="420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Effect filter="fade" transition="in">
                                      <p:cBhvr>
                                        <p:cTn dur="1000"/>
                                        <p:tgtEl>
                                          <p:spTgt spid="2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animEffect filter="fade" transition="in">
                                      <p:cBhvr>
                                        <p:cTn dur="1000"/>
                                        <p:tgtEl>
                                          <p:spTgt spid="2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2" st="2"/>
                                            </p:txEl>
                                          </p:spTgt>
                                        </p:tgtEl>
                                        <p:attrNameLst>
                                          <p:attrName>style.visibility</p:attrName>
                                        </p:attrNameLst>
                                      </p:cBhvr>
                                      <p:to>
                                        <p:strVal val="visible"/>
                                      </p:to>
                                    </p:set>
                                    <p:animEffect filter="fade" transition="in">
                                      <p:cBhvr>
                                        <p:cTn dur="1000"/>
                                        <p:tgtEl>
                                          <p:spTgt spid="24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5af3891ba9_0_0"/>
          <p:cNvSpPr txBox="1"/>
          <p:nvPr>
            <p:ph idx="2" type="body"/>
          </p:nvPr>
        </p:nvSpPr>
        <p:spPr>
          <a:xfrm>
            <a:off x="8485100" y="1303025"/>
            <a:ext cx="3240900" cy="4686300"/>
          </a:xfrm>
          <a:prstGeom prst="rect">
            <a:avLst/>
          </a:prstGeom>
          <a:noFill/>
          <a:ln>
            <a:noFill/>
          </a:ln>
        </p:spPr>
        <p:txBody>
          <a:bodyPr anchorCtr="0" anchor="t" bIns="45700" lIns="91425" spcFirstLastPara="1" rIns="91425" wrap="square" tIns="45700">
            <a:noAutofit/>
          </a:bodyPr>
          <a:lstStyle/>
          <a:p>
            <a:pPr indent="-330200" lvl="0" marL="28575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The adjacent graph shows the analysis between the % share of flight carriers out of the total number of flights.</a:t>
            </a:r>
            <a:endParaRPr sz="1600">
              <a:solidFill>
                <a:schemeClr val="dk1"/>
              </a:solidFill>
              <a:latin typeface="Montserrat Medium"/>
              <a:ea typeface="Montserrat Medium"/>
              <a:cs typeface="Montserrat Medium"/>
              <a:sym typeface="Montserrat Medium"/>
            </a:endParaRPr>
          </a:p>
          <a:p>
            <a:pPr indent="0" lvl="0" marL="457200" rtl="0" algn="just">
              <a:lnSpc>
                <a:spcPct val="90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330200" lvl="0" marL="28575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UA has the highest share with 57,782 flights, B6 has the 2nd highest share with 54,049 flights and EV has the 3rd largest share with 51,108 flights.</a:t>
            </a:r>
            <a:endParaRPr sz="1600">
              <a:solidFill>
                <a:schemeClr val="dk1"/>
              </a:solidFill>
              <a:latin typeface="Montserrat Medium"/>
              <a:ea typeface="Montserrat Medium"/>
              <a:cs typeface="Montserrat Medium"/>
              <a:sym typeface="Montserrat Medium"/>
            </a:endParaRPr>
          </a:p>
          <a:p>
            <a:pPr indent="0" lvl="0" marL="457200" rtl="0" algn="just">
              <a:lnSpc>
                <a:spcPct val="90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330200" lvl="0" marL="28575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OO has the lowest number of flights totalling at 29, followed by HA with 342 and YV with 544 flights across all origins and destinations.</a:t>
            </a:r>
            <a:endParaRPr sz="1600">
              <a:solidFill>
                <a:schemeClr val="dk1"/>
              </a:solidFill>
              <a:latin typeface="Montserrat Medium"/>
              <a:ea typeface="Montserrat Medium"/>
              <a:cs typeface="Montserrat Medium"/>
              <a:sym typeface="Montserrat Medium"/>
            </a:endParaRPr>
          </a:p>
        </p:txBody>
      </p:sp>
      <p:pic>
        <p:nvPicPr>
          <p:cNvPr id="254" name="Google Shape;254;g25af3891ba9_0_0"/>
          <p:cNvPicPr preferRelativeResize="0"/>
          <p:nvPr/>
        </p:nvPicPr>
        <p:blipFill>
          <a:blip r:embed="rId3">
            <a:alphaModFix/>
          </a:blip>
          <a:stretch>
            <a:fillRect/>
          </a:stretch>
        </p:blipFill>
        <p:spPr>
          <a:xfrm>
            <a:off x="465900" y="1303025"/>
            <a:ext cx="7894874" cy="4251950"/>
          </a:xfrm>
          <a:prstGeom prst="rect">
            <a:avLst/>
          </a:prstGeom>
          <a:noFill/>
          <a:ln>
            <a:noFill/>
          </a:ln>
        </p:spPr>
      </p:pic>
      <p:sp>
        <p:nvSpPr>
          <p:cNvPr id="255" name="Google Shape;255;g25af3891ba9_0_0"/>
          <p:cNvSpPr txBox="1"/>
          <p:nvPr>
            <p:ph type="title"/>
          </p:nvPr>
        </p:nvSpPr>
        <p:spPr>
          <a:xfrm>
            <a:off x="465900" y="321002"/>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600"/>
              <a:buFont typeface="Arial Narrow"/>
              <a:buNone/>
            </a:pPr>
            <a:r>
              <a:rPr b="1" lang="en-US">
                <a:solidFill>
                  <a:srgbClr val="00B0F0"/>
                </a:solidFill>
                <a:latin typeface="Montserrat"/>
                <a:ea typeface="Montserrat"/>
                <a:cs typeface="Montserrat"/>
                <a:sym typeface="Montserrat"/>
              </a:rPr>
              <a:t>Data Analysis</a:t>
            </a:r>
            <a:endParaRPr b="1">
              <a:solidFill>
                <a:srgbClr val="00B0F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animEffect filter="fade" transition="in">
                                      <p:cBhvr>
                                        <p:cTn dur="1000"/>
                                        <p:tgtEl>
                                          <p:spTgt spid="2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animEffect filter="fade" transition="in">
                                      <p:cBhvr>
                                        <p:cTn dur="1000"/>
                                        <p:tgtEl>
                                          <p:spTgt spid="2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animEffect filter="fade" transition="in">
                                      <p:cBhvr>
                                        <p:cTn dur="1000"/>
                                        <p:tgtEl>
                                          <p:spTgt spid="2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3" st="3"/>
                                            </p:txEl>
                                          </p:spTgt>
                                        </p:tgtEl>
                                        <p:attrNameLst>
                                          <p:attrName>style.visibility</p:attrName>
                                        </p:attrNameLst>
                                      </p:cBhvr>
                                      <p:to>
                                        <p:strVal val="visible"/>
                                      </p:to>
                                    </p:set>
                                    <p:animEffect filter="fade" transition="in">
                                      <p:cBhvr>
                                        <p:cTn dur="1000"/>
                                        <p:tgtEl>
                                          <p:spTgt spid="2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4" st="4"/>
                                            </p:txEl>
                                          </p:spTgt>
                                        </p:tgtEl>
                                        <p:attrNameLst>
                                          <p:attrName>style.visibility</p:attrName>
                                        </p:attrNameLst>
                                      </p:cBhvr>
                                      <p:to>
                                        <p:strVal val="visible"/>
                                      </p:to>
                                    </p:set>
                                    <p:animEffect filter="fade" transition="in">
                                      <p:cBhvr>
                                        <p:cTn dur="1000"/>
                                        <p:tgtEl>
                                          <p:spTgt spid="2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7"/>
          <p:cNvPicPr preferRelativeResize="0"/>
          <p:nvPr/>
        </p:nvPicPr>
        <p:blipFill rotWithShape="1">
          <a:blip r:embed="rId3">
            <a:alphaModFix/>
          </a:blip>
          <a:srcRect b="0" l="0" r="0" t="0"/>
          <a:stretch/>
        </p:blipFill>
        <p:spPr>
          <a:xfrm>
            <a:off x="468171" y="128650"/>
            <a:ext cx="2279584" cy="455916"/>
          </a:xfrm>
          <a:prstGeom prst="rect">
            <a:avLst/>
          </a:prstGeom>
          <a:noFill/>
          <a:ln>
            <a:noFill/>
          </a:ln>
        </p:spPr>
      </p:pic>
      <p:grpSp>
        <p:nvGrpSpPr>
          <p:cNvPr id="261" name="Google Shape;261;p7"/>
          <p:cNvGrpSpPr/>
          <p:nvPr/>
        </p:nvGrpSpPr>
        <p:grpSpPr>
          <a:xfrm>
            <a:off x="9004365" y="173718"/>
            <a:ext cx="2719464" cy="365781"/>
            <a:chOff x="9228405" y="594424"/>
            <a:chExt cx="2841675" cy="382219"/>
          </a:xfrm>
        </p:grpSpPr>
        <p:cxnSp>
          <p:nvCxnSpPr>
            <p:cNvPr id="262" name="Google Shape;262;p7"/>
            <p:cNvCxnSpPr/>
            <p:nvPr/>
          </p:nvCxnSpPr>
          <p:spPr>
            <a:xfrm>
              <a:off x="10455884" y="594424"/>
              <a:ext cx="0" cy="382219"/>
            </a:xfrm>
            <a:prstGeom prst="straightConnector1">
              <a:avLst/>
            </a:prstGeom>
            <a:noFill/>
            <a:ln cap="flat" cmpd="sng" w="9525">
              <a:solidFill>
                <a:srgbClr val="F2F2F2"/>
              </a:solidFill>
              <a:prstDash val="solid"/>
              <a:miter lim="800000"/>
              <a:headEnd len="sm" w="sm" type="none"/>
              <a:tailEnd len="sm" w="sm" type="none"/>
            </a:ln>
          </p:spPr>
        </p:cxnSp>
        <p:pic>
          <p:nvPicPr>
            <p:cNvPr id="263" name="Google Shape;263;p7"/>
            <p:cNvPicPr preferRelativeResize="0"/>
            <p:nvPr/>
          </p:nvPicPr>
          <p:blipFill rotWithShape="1">
            <a:blip r:embed="rId4">
              <a:alphaModFix/>
            </a:blip>
            <a:srcRect b="0" l="0" r="0" t="0"/>
            <a:stretch/>
          </p:blipFill>
          <p:spPr>
            <a:xfrm>
              <a:off x="10612560" y="641156"/>
              <a:ext cx="1457520" cy="288755"/>
            </a:xfrm>
            <a:prstGeom prst="rect">
              <a:avLst/>
            </a:prstGeom>
            <a:noFill/>
            <a:ln>
              <a:noFill/>
            </a:ln>
          </p:spPr>
        </p:pic>
        <p:pic>
          <p:nvPicPr>
            <p:cNvPr id="264" name="Google Shape;264;p7"/>
            <p:cNvPicPr preferRelativeResize="0"/>
            <p:nvPr/>
          </p:nvPicPr>
          <p:blipFill rotWithShape="1">
            <a:blip r:embed="rId5">
              <a:alphaModFix/>
            </a:blip>
            <a:srcRect b="0" l="0" r="0" t="0"/>
            <a:stretch/>
          </p:blipFill>
          <p:spPr>
            <a:xfrm>
              <a:off x="9228405" y="616314"/>
              <a:ext cx="1083801" cy="338438"/>
            </a:xfrm>
            <a:prstGeom prst="rect">
              <a:avLst/>
            </a:prstGeom>
            <a:noFill/>
            <a:ln>
              <a:noFill/>
            </a:ln>
          </p:spPr>
        </p:pic>
      </p:grpSp>
      <p:sp>
        <p:nvSpPr>
          <p:cNvPr id="265" name="Google Shape;265;p7"/>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600"/>
              <a:buFont typeface="Arial Narrow"/>
              <a:buNone/>
            </a:pPr>
            <a:r>
              <a:rPr b="1" lang="en-US">
                <a:solidFill>
                  <a:srgbClr val="00B0F0"/>
                </a:solidFill>
                <a:latin typeface="Montserrat"/>
                <a:ea typeface="Montserrat"/>
                <a:cs typeface="Montserrat"/>
                <a:sym typeface="Montserrat"/>
              </a:rPr>
              <a:t>Data Analysis</a:t>
            </a:r>
            <a:endParaRPr b="1">
              <a:solidFill>
                <a:srgbClr val="00B0F0"/>
              </a:solidFill>
              <a:latin typeface="Montserrat"/>
              <a:ea typeface="Montserrat"/>
              <a:cs typeface="Montserrat"/>
              <a:sym typeface="Montserrat"/>
            </a:endParaRPr>
          </a:p>
        </p:txBody>
      </p:sp>
      <p:sp>
        <p:nvSpPr>
          <p:cNvPr id="266" name="Google Shape;266;p7"/>
          <p:cNvSpPr txBox="1"/>
          <p:nvPr>
            <p:ph idx="2" type="body"/>
          </p:nvPr>
        </p:nvSpPr>
        <p:spPr>
          <a:xfrm>
            <a:off x="468175" y="1271400"/>
            <a:ext cx="11219100" cy="1295400"/>
          </a:xfrm>
          <a:prstGeom prst="rect">
            <a:avLst/>
          </a:prstGeom>
          <a:noFill/>
          <a:ln>
            <a:noFill/>
          </a:ln>
        </p:spPr>
        <p:txBody>
          <a:bodyPr anchorCtr="0" anchor="t" bIns="45700" lIns="91425" spcFirstLastPara="1" rIns="91425" wrap="square" tIns="45700">
            <a:noAutofit/>
          </a:bodyPr>
          <a:lstStyle/>
          <a:p>
            <a:pPr indent="-330200" lvl="0" marL="45720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Predicting flight delays is crucial to improve airline operations and passenger satisfaction. Machine learning models using historical data and real-time information help airlines anticipate delays, allocate resources efficiently, and provide better customer service. Reducing delays saves costs, enhances the aviation system's efficiency, and positively impacts the economy. </a:t>
            </a:r>
            <a:endParaRPr sz="1600">
              <a:solidFill>
                <a:schemeClr val="dk1"/>
              </a:solidFill>
              <a:latin typeface="Montserrat Medium"/>
              <a:ea typeface="Montserrat Medium"/>
              <a:cs typeface="Montserrat Medium"/>
              <a:sym typeface="Montserrat Medium"/>
            </a:endParaRPr>
          </a:p>
        </p:txBody>
      </p:sp>
      <p:sp>
        <p:nvSpPr>
          <p:cNvPr id="267" name="Google Shape;267;p7"/>
          <p:cNvSpPr txBox="1"/>
          <p:nvPr>
            <p:ph idx="2" type="body"/>
          </p:nvPr>
        </p:nvSpPr>
        <p:spPr>
          <a:xfrm>
            <a:off x="6726225" y="2291350"/>
            <a:ext cx="5232600" cy="3822900"/>
          </a:xfrm>
          <a:prstGeom prst="rect">
            <a:avLst/>
          </a:prstGeom>
          <a:noFill/>
          <a:ln>
            <a:noFill/>
          </a:ln>
        </p:spPr>
        <p:txBody>
          <a:bodyPr anchorCtr="0" anchor="t" bIns="45700" lIns="91425" spcFirstLastPara="1" rIns="91425" wrap="square" tIns="45700">
            <a:noAutofit/>
          </a:bodyPr>
          <a:lstStyle/>
          <a:p>
            <a:pPr indent="-330200" lvl="0" marL="457200" rtl="0" algn="just">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Although not all delays can be eliminated, predictive models significantly improve operational efficiency and travel experience, with potential for further advancements in the future.</a:t>
            </a:r>
            <a:endParaRPr sz="1600">
              <a:solidFill>
                <a:schemeClr val="dk1"/>
              </a:solidFill>
              <a:latin typeface="Montserrat Medium"/>
              <a:ea typeface="Montserrat Medium"/>
              <a:cs typeface="Montserrat Medium"/>
              <a:sym typeface="Montserrat Medium"/>
            </a:endParaRPr>
          </a:p>
          <a:p>
            <a:pPr indent="0" lvl="0" marL="457200" rtl="0" algn="just">
              <a:lnSpc>
                <a:spcPct val="90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330200" lvl="0" marL="45720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The adjacent graph shows the distribution of flight carriers and their origin points.</a:t>
            </a:r>
            <a:endParaRPr sz="1600">
              <a:solidFill>
                <a:schemeClr val="dk1"/>
              </a:solidFill>
              <a:latin typeface="Montserrat Medium"/>
              <a:ea typeface="Montserrat Medium"/>
              <a:cs typeface="Montserrat Medium"/>
              <a:sym typeface="Montserrat Medium"/>
            </a:endParaRPr>
          </a:p>
          <a:p>
            <a:pPr indent="0" lvl="0" marL="457200" rtl="0" algn="just">
              <a:lnSpc>
                <a:spcPct val="90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330200" lvl="0" marL="45720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UA, B6 &amp; EV have the top 3 share with the number of flights from the 3 origin locations totalling at 162,939 out of 327,246 flights.</a:t>
            </a:r>
            <a:endParaRPr sz="1600">
              <a:solidFill>
                <a:schemeClr val="dk1"/>
              </a:solidFill>
              <a:latin typeface="Montserrat Medium"/>
              <a:ea typeface="Montserrat Medium"/>
              <a:cs typeface="Montserrat Medium"/>
              <a:sym typeface="Montserrat Medium"/>
            </a:endParaRPr>
          </a:p>
          <a:p>
            <a:pPr indent="0" lvl="0" marL="457200" rtl="0" algn="just">
              <a:lnSpc>
                <a:spcPct val="90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330200" lvl="0" marL="45720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EWR is the busiest origin </a:t>
            </a:r>
            <a:r>
              <a:rPr lang="en-US" sz="1600">
                <a:solidFill>
                  <a:schemeClr val="dk1"/>
                </a:solidFill>
                <a:latin typeface="Montserrat Medium"/>
                <a:ea typeface="Montserrat Medium"/>
                <a:cs typeface="Montserrat Medium"/>
                <a:sym typeface="Montserrat Medium"/>
              </a:rPr>
              <a:t>location</a:t>
            </a:r>
            <a:r>
              <a:rPr lang="en-US" sz="1600">
                <a:solidFill>
                  <a:schemeClr val="dk1"/>
                </a:solidFill>
                <a:latin typeface="Montserrat Medium"/>
                <a:ea typeface="Montserrat Medium"/>
                <a:cs typeface="Montserrat Medium"/>
                <a:sym typeface="Montserrat Medium"/>
              </a:rPr>
              <a:t> with 117,127 flights, 2nd is JFK with 109,079 and LGA with 101,140 flights.</a:t>
            </a:r>
            <a:endParaRPr sz="1600">
              <a:solidFill>
                <a:schemeClr val="dk1"/>
              </a:solidFill>
              <a:latin typeface="Montserrat Medium"/>
              <a:ea typeface="Montserrat Medium"/>
              <a:cs typeface="Montserrat Medium"/>
              <a:sym typeface="Montserrat Medium"/>
            </a:endParaRPr>
          </a:p>
        </p:txBody>
      </p:sp>
      <p:pic>
        <p:nvPicPr>
          <p:cNvPr id="268" name="Google Shape;268;p7"/>
          <p:cNvPicPr preferRelativeResize="0"/>
          <p:nvPr/>
        </p:nvPicPr>
        <p:blipFill>
          <a:blip r:embed="rId6">
            <a:alphaModFix/>
          </a:blip>
          <a:stretch>
            <a:fillRect/>
          </a:stretch>
        </p:blipFill>
        <p:spPr>
          <a:xfrm>
            <a:off x="609600" y="2528650"/>
            <a:ext cx="5855375" cy="33482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animEffect filter="fade" transition="in">
                                      <p:cBhvr>
                                        <p:cTn dur="1000"/>
                                        <p:tgtEl>
                                          <p:spTgt spid="2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Effect filter="fade" transition="in">
                                      <p:cBhvr>
                                        <p:cTn dur="1000"/>
                                        <p:tgtEl>
                                          <p:spTgt spid="2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animEffect filter="fade" transition="in">
                                      <p:cBhvr>
                                        <p:cTn dur="1000"/>
                                        <p:tgtEl>
                                          <p:spTgt spid="2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animEffect filter="fade" transition="in">
                                      <p:cBhvr>
                                        <p:cTn dur="1000"/>
                                        <p:tgtEl>
                                          <p:spTgt spid="2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3" st="3"/>
                                            </p:txEl>
                                          </p:spTgt>
                                        </p:tgtEl>
                                        <p:attrNameLst>
                                          <p:attrName>style.visibility</p:attrName>
                                        </p:attrNameLst>
                                      </p:cBhvr>
                                      <p:to>
                                        <p:strVal val="visible"/>
                                      </p:to>
                                    </p:set>
                                    <p:animEffect filter="fade" transition="in">
                                      <p:cBhvr>
                                        <p:cTn dur="1000"/>
                                        <p:tgtEl>
                                          <p:spTgt spid="2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4" st="4"/>
                                            </p:txEl>
                                          </p:spTgt>
                                        </p:tgtEl>
                                        <p:attrNameLst>
                                          <p:attrName>style.visibility</p:attrName>
                                        </p:attrNameLst>
                                      </p:cBhvr>
                                      <p:to>
                                        <p:strVal val="visible"/>
                                      </p:to>
                                    </p:set>
                                    <p:animEffect filter="fade" transition="in">
                                      <p:cBhvr>
                                        <p:cTn dur="1000"/>
                                        <p:tgtEl>
                                          <p:spTgt spid="2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5" st="5"/>
                                            </p:txEl>
                                          </p:spTgt>
                                        </p:tgtEl>
                                        <p:attrNameLst>
                                          <p:attrName>style.visibility</p:attrName>
                                        </p:attrNameLst>
                                      </p:cBhvr>
                                      <p:to>
                                        <p:strVal val="visible"/>
                                      </p:to>
                                    </p:set>
                                    <p:animEffect filter="fade" transition="in">
                                      <p:cBhvr>
                                        <p:cTn dur="1000"/>
                                        <p:tgtEl>
                                          <p:spTgt spid="2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6" st="6"/>
                                            </p:txEl>
                                          </p:spTgt>
                                        </p:tgtEl>
                                        <p:attrNameLst>
                                          <p:attrName>style.visibility</p:attrName>
                                        </p:attrNameLst>
                                      </p:cBhvr>
                                      <p:to>
                                        <p:strVal val="visible"/>
                                      </p:to>
                                    </p:set>
                                    <p:animEffect filter="fade" transition="in">
                                      <p:cBhvr>
                                        <p:cTn dur="1000"/>
                                        <p:tgtEl>
                                          <p:spTgt spid="26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g25aeb5b5c18_0_5"/>
          <p:cNvPicPr preferRelativeResize="0"/>
          <p:nvPr/>
        </p:nvPicPr>
        <p:blipFill rotWithShape="1">
          <a:blip r:embed="rId3">
            <a:alphaModFix/>
          </a:blip>
          <a:srcRect b="0" l="0" r="0" t="0"/>
          <a:stretch/>
        </p:blipFill>
        <p:spPr>
          <a:xfrm>
            <a:off x="468171" y="128650"/>
            <a:ext cx="2279583" cy="455916"/>
          </a:xfrm>
          <a:prstGeom prst="rect">
            <a:avLst/>
          </a:prstGeom>
          <a:noFill/>
          <a:ln>
            <a:noFill/>
          </a:ln>
        </p:spPr>
      </p:pic>
      <p:grpSp>
        <p:nvGrpSpPr>
          <p:cNvPr id="274" name="Google Shape;274;g25aeb5b5c18_0_5"/>
          <p:cNvGrpSpPr/>
          <p:nvPr/>
        </p:nvGrpSpPr>
        <p:grpSpPr>
          <a:xfrm>
            <a:off x="9004427" y="173722"/>
            <a:ext cx="2719484" cy="365765"/>
            <a:chOff x="9228405" y="594424"/>
            <a:chExt cx="2841676" cy="382200"/>
          </a:xfrm>
        </p:grpSpPr>
        <p:cxnSp>
          <p:nvCxnSpPr>
            <p:cNvPr id="275" name="Google Shape;275;g25aeb5b5c18_0_5"/>
            <p:cNvCxnSpPr/>
            <p:nvPr/>
          </p:nvCxnSpPr>
          <p:spPr>
            <a:xfrm>
              <a:off x="10455884" y="594424"/>
              <a:ext cx="0" cy="382200"/>
            </a:xfrm>
            <a:prstGeom prst="straightConnector1">
              <a:avLst/>
            </a:prstGeom>
            <a:noFill/>
            <a:ln cap="flat" cmpd="sng" w="9525">
              <a:solidFill>
                <a:srgbClr val="F2F2F2"/>
              </a:solidFill>
              <a:prstDash val="solid"/>
              <a:miter lim="800000"/>
              <a:headEnd len="sm" w="sm" type="none"/>
              <a:tailEnd len="sm" w="sm" type="none"/>
            </a:ln>
          </p:spPr>
        </p:cxnSp>
        <p:pic>
          <p:nvPicPr>
            <p:cNvPr id="276" name="Google Shape;276;g25aeb5b5c18_0_5"/>
            <p:cNvPicPr preferRelativeResize="0"/>
            <p:nvPr/>
          </p:nvPicPr>
          <p:blipFill rotWithShape="1">
            <a:blip r:embed="rId4">
              <a:alphaModFix/>
            </a:blip>
            <a:srcRect b="0" l="0" r="0" t="0"/>
            <a:stretch/>
          </p:blipFill>
          <p:spPr>
            <a:xfrm>
              <a:off x="10612560" y="641156"/>
              <a:ext cx="1457521" cy="288755"/>
            </a:xfrm>
            <a:prstGeom prst="rect">
              <a:avLst/>
            </a:prstGeom>
            <a:noFill/>
            <a:ln>
              <a:noFill/>
            </a:ln>
          </p:spPr>
        </p:pic>
        <p:pic>
          <p:nvPicPr>
            <p:cNvPr id="277" name="Google Shape;277;g25aeb5b5c18_0_5"/>
            <p:cNvPicPr preferRelativeResize="0"/>
            <p:nvPr/>
          </p:nvPicPr>
          <p:blipFill rotWithShape="1">
            <a:blip r:embed="rId5">
              <a:alphaModFix/>
            </a:blip>
            <a:srcRect b="0" l="0" r="0" t="0"/>
            <a:stretch/>
          </p:blipFill>
          <p:spPr>
            <a:xfrm>
              <a:off x="9228405" y="616314"/>
              <a:ext cx="1083800" cy="338438"/>
            </a:xfrm>
            <a:prstGeom prst="rect">
              <a:avLst/>
            </a:prstGeom>
            <a:noFill/>
            <a:ln>
              <a:noFill/>
            </a:ln>
          </p:spPr>
        </p:pic>
      </p:grpSp>
      <p:sp>
        <p:nvSpPr>
          <p:cNvPr id="278" name="Google Shape;278;g25aeb5b5c18_0_5"/>
          <p:cNvSpPr txBox="1"/>
          <p:nvPr>
            <p:ph type="title"/>
          </p:nvPr>
        </p:nvSpPr>
        <p:spPr>
          <a:xfrm>
            <a:off x="463550" y="478702"/>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600"/>
              <a:buFont typeface="Arial Narrow"/>
              <a:buNone/>
            </a:pPr>
            <a:r>
              <a:rPr b="1" lang="en-US">
                <a:solidFill>
                  <a:srgbClr val="00B0F0"/>
                </a:solidFill>
                <a:latin typeface="Montserrat"/>
                <a:ea typeface="Montserrat"/>
                <a:cs typeface="Montserrat"/>
                <a:sym typeface="Montserrat"/>
              </a:rPr>
              <a:t>Data Analysis</a:t>
            </a:r>
            <a:endParaRPr b="1">
              <a:solidFill>
                <a:srgbClr val="00B0F0"/>
              </a:solidFill>
              <a:latin typeface="Montserrat"/>
              <a:ea typeface="Montserrat"/>
              <a:cs typeface="Montserrat"/>
              <a:sym typeface="Montserrat"/>
            </a:endParaRPr>
          </a:p>
        </p:txBody>
      </p:sp>
      <p:sp>
        <p:nvSpPr>
          <p:cNvPr id="279" name="Google Shape;279;g25aeb5b5c18_0_5"/>
          <p:cNvSpPr txBox="1"/>
          <p:nvPr>
            <p:ph idx="2" type="body"/>
          </p:nvPr>
        </p:nvSpPr>
        <p:spPr>
          <a:xfrm>
            <a:off x="8514650" y="1397725"/>
            <a:ext cx="3209100" cy="4726200"/>
          </a:xfrm>
          <a:prstGeom prst="rect">
            <a:avLst/>
          </a:prstGeom>
          <a:noFill/>
          <a:ln>
            <a:noFill/>
          </a:ln>
        </p:spPr>
        <p:txBody>
          <a:bodyPr anchorCtr="0" anchor="t" bIns="45700" lIns="91425" spcFirstLastPara="1" rIns="91425" wrap="square" tIns="45700">
            <a:noAutofit/>
          </a:bodyPr>
          <a:lstStyle/>
          <a:p>
            <a:pPr indent="-330200" lvl="0" marL="28575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The adjacent graph shows the analysis between % departure delays w.r.t. the flight carriers and the origin.</a:t>
            </a:r>
            <a:endParaRPr sz="1600">
              <a:solidFill>
                <a:schemeClr val="dk1"/>
              </a:solidFill>
              <a:latin typeface="Montserrat Medium"/>
              <a:ea typeface="Montserrat Medium"/>
              <a:cs typeface="Montserrat Medium"/>
              <a:sym typeface="Montserrat Medium"/>
            </a:endParaRPr>
          </a:p>
          <a:p>
            <a:pPr indent="0" lvl="0" marL="457200" rtl="0" algn="just">
              <a:lnSpc>
                <a:spcPct val="90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330200" lvl="0" marL="28575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As per the flight origin, EWR has the most delays totalling 52,141. 2nd is JFK, with 41,833 flight delays, and lastly, LGA has 33,498 flig</a:t>
            </a:r>
            <a:r>
              <a:rPr lang="en-US" sz="1600">
                <a:solidFill>
                  <a:schemeClr val="dk1"/>
                </a:solidFill>
                <a:latin typeface="Montserrat Medium"/>
                <a:ea typeface="Montserrat Medium"/>
                <a:cs typeface="Montserrat Medium"/>
                <a:sym typeface="Montserrat Medium"/>
              </a:rPr>
              <a:t>h</a:t>
            </a:r>
            <a:r>
              <a:rPr lang="en-US" sz="1600">
                <a:solidFill>
                  <a:schemeClr val="dk1"/>
                </a:solidFill>
                <a:latin typeface="Montserrat Medium"/>
                <a:ea typeface="Montserrat Medium"/>
                <a:cs typeface="Montserrat Medium"/>
                <a:sym typeface="Montserrat Medium"/>
              </a:rPr>
              <a:t>t delays.</a:t>
            </a:r>
            <a:endParaRPr sz="1600">
              <a:solidFill>
                <a:schemeClr val="dk1"/>
              </a:solidFill>
              <a:latin typeface="Montserrat Medium"/>
              <a:ea typeface="Montserrat Medium"/>
              <a:cs typeface="Montserrat Medium"/>
              <a:sym typeface="Montserrat Medium"/>
            </a:endParaRPr>
          </a:p>
          <a:p>
            <a:pPr indent="0" lvl="0" marL="457200" rtl="0" algn="just">
              <a:lnSpc>
                <a:spcPct val="90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330200" lvl="0" marL="28575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The total number of flight delays from the 3 origin points is 127,745 out of 327,246 total flights.</a:t>
            </a:r>
            <a:endParaRPr sz="1600">
              <a:solidFill>
                <a:schemeClr val="dk1"/>
              </a:solidFill>
              <a:latin typeface="Montserrat Medium"/>
              <a:ea typeface="Montserrat Medium"/>
              <a:cs typeface="Montserrat Medium"/>
              <a:sym typeface="Montserrat Medium"/>
            </a:endParaRPr>
          </a:p>
          <a:p>
            <a:pPr indent="0" lvl="0" marL="457200" rtl="0" algn="just">
              <a:lnSpc>
                <a:spcPct val="90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330200" lvl="0" marL="28575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Giving us an insight of % of flight delay at origin, is 39.02% </a:t>
            </a:r>
            <a:endParaRPr sz="1600">
              <a:solidFill>
                <a:schemeClr val="dk1"/>
              </a:solidFill>
              <a:latin typeface="Montserrat Medium"/>
              <a:ea typeface="Montserrat Medium"/>
              <a:cs typeface="Montserrat Medium"/>
              <a:sym typeface="Montserrat Medium"/>
            </a:endParaRPr>
          </a:p>
        </p:txBody>
      </p:sp>
      <p:grpSp>
        <p:nvGrpSpPr>
          <p:cNvPr id="280" name="Google Shape;280;g25aeb5b5c18_0_5"/>
          <p:cNvGrpSpPr/>
          <p:nvPr/>
        </p:nvGrpSpPr>
        <p:grpSpPr>
          <a:xfrm>
            <a:off x="463551" y="1397801"/>
            <a:ext cx="7899464" cy="4726048"/>
            <a:chOff x="-47308" y="2126725"/>
            <a:chExt cx="6055085" cy="3868103"/>
          </a:xfrm>
        </p:grpSpPr>
        <p:pic>
          <p:nvPicPr>
            <p:cNvPr id="281" name="Google Shape;281;g25aeb5b5c18_0_5"/>
            <p:cNvPicPr preferRelativeResize="0"/>
            <p:nvPr/>
          </p:nvPicPr>
          <p:blipFill>
            <a:blip r:embed="rId6">
              <a:alphaModFix/>
            </a:blip>
            <a:stretch>
              <a:fillRect/>
            </a:stretch>
          </p:blipFill>
          <p:spPr>
            <a:xfrm>
              <a:off x="152400" y="2126725"/>
              <a:ext cx="5855377" cy="3281700"/>
            </a:xfrm>
            <a:prstGeom prst="rect">
              <a:avLst/>
            </a:prstGeom>
            <a:noFill/>
            <a:ln>
              <a:noFill/>
            </a:ln>
          </p:spPr>
        </p:pic>
        <p:pic>
          <p:nvPicPr>
            <p:cNvPr id="282" name="Google Shape;282;g25aeb5b5c18_0_5"/>
            <p:cNvPicPr preferRelativeResize="0"/>
            <p:nvPr/>
          </p:nvPicPr>
          <p:blipFill rotWithShape="1">
            <a:blip r:embed="rId7">
              <a:alphaModFix/>
            </a:blip>
            <a:srcRect b="0" l="0" r="872" t="0"/>
            <a:stretch/>
          </p:blipFill>
          <p:spPr>
            <a:xfrm>
              <a:off x="-47308" y="5408434"/>
              <a:ext cx="6002941" cy="58639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animEffect filter="fade" transition="in">
                                      <p:cBhvr>
                                        <p:cTn dur="1000"/>
                                        <p:tgtEl>
                                          <p:spTgt spid="2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1" st="1"/>
                                            </p:txEl>
                                          </p:spTgt>
                                        </p:tgtEl>
                                        <p:attrNameLst>
                                          <p:attrName>style.visibility</p:attrName>
                                        </p:attrNameLst>
                                      </p:cBhvr>
                                      <p:to>
                                        <p:strVal val="visible"/>
                                      </p:to>
                                    </p:set>
                                    <p:animEffect filter="fade" transition="in">
                                      <p:cBhvr>
                                        <p:cTn dur="1000"/>
                                        <p:tgtEl>
                                          <p:spTgt spid="2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2" st="2"/>
                                            </p:txEl>
                                          </p:spTgt>
                                        </p:tgtEl>
                                        <p:attrNameLst>
                                          <p:attrName>style.visibility</p:attrName>
                                        </p:attrNameLst>
                                      </p:cBhvr>
                                      <p:to>
                                        <p:strVal val="visible"/>
                                      </p:to>
                                    </p:set>
                                    <p:animEffect filter="fade" transition="in">
                                      <p:cBhvr>
                                        <p:cTn dur="1000"/>
                                        <p:tgtEl>
                                          <p:spTgt spid="2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3" st="3"/>
                                            </p:txEl>
                                          </p:spTgt>
                                        </p:tgtEl>
                                        <p:attrNameLst>
                                          <p:attrName>style.visibility</p:attrName>
                                        </p:attrNameLst>
                                      </p:cBhvr>
                                      <p:to>
                                        <p:strVal val="visible"/>
                                      </p:to>
                                    </p:set>
                                    <p:animEffect filter="fade" transition="in">
                                      <p:cBhvr>
                                        <p:cTn dur="1000"/>
                                        <p:tgtEl>
                                          <p:spTgt spid="2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4" st="4"/>
                                            </p:txEl>
                                          </p:spTgt>
                                        </p:tgtEl>
                                        <p:attrNameLst>
                                          <p:attrName>style.visibility</p:attrName>
                                        </p:attrNameLst>
                                      </p:cBhvr>
                                      <p:to>
                                        <p:strVal val="visible"/>
                                      </p:to>
                                    </p:set>
                                    <p:animEffect filter="fade" transition="in">
                                      <p:cBhvr>
                                        <p:cTn dur="1000"/>
                                        <p:tgtEl>
                                          <p:spTgt spid="2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5" st="5"/>
                                            </p:txEl>
                                          </p:spTgt>
                                        </p:tgtEl>
                                        <p:attrNameLst>
                                          <p:attrName>style.visibility</p:attrName>
                                        </p:attrNameLst>
                                      </p:cBhvr>
                                      <p:to>
                                        <p:strVal val="visible"/>
                                      </p:to>
                                    </p:set>
                                    <p:animEffect filter="fade" transition="in">
                                      <p:cBhvr>
                                        <p:cTn dur="1000"/>
                                        <p:tgtEl>
                                          <p:spTgt spid="2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6" st="6"/>
                                            </p:txEl>
                                          </p:spTgt>
                                        </p:tgtEl>
                                        <p:attrNameLst>
                                          <p:attrName>style.visibility</p:attrName>
                                        </p:attrNameLst>
                                      </p:cBhvr>
                                      <p:to>
                                        <p:strVal val="visible"/>
                                      </p:to>
                                    </p:set>
                                    <p:animEffect filter="fade" transition="in">
                                      <p:cBhvr>
                                        <p:cTn dur="1000"/>
                                        <p:tgtEl>
                                          <p:spTgt spid="27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25aeb5b5c18_1_0"/>
          <p:cNvPicPr preferRelativeResize="0"/>
          <p:nvPr/>
        </p:nvPicPr>
        <p:blipFill>
          <a:blip r:embed="rId3">
            <a:alphaModFix/>
          </a:blip>
          <a:stretch>
            <a:fillRect/>
          </a:stretch>
        </p:blipFill>
        <p:spPr>
          <a:xfrm>
            <a:off x="542375" y="1191800"/>
            <a:ext cx="7972299" cy="4904301"/>
          </a:xfrm>
          <a:prstGeom prst="rect">
            <a:avLst/>
          </a:prstGeom>
          <a:noFill/>
          <a:ln>
            <a:noFill/>
          </a:ln>
        </p:spPr>
      </p:pic>
      <p:sp>
        <p:nvSpPr>
          <p:cNvPr id="288" name="Google Shape;288;g25aeb5b5c18_1_0"/>
          <p:cNvSpPr txBox="1"/>
          <p:nvPr>
            <p:ph idx="2" type="body"/>
          </p:nvPr>
        </p:nvSpPr>
        <p:spPr>
          <a:xfrm>
            <a:off x="8568150" y="1191800"/>
            <a:ext cx="3329100" cy="5070000"/>
          </a:xfrm>
          <a:prstGeom prst="rect">
            <a:avLst/>
          </a:prstGeom>
          <a:noFill/>
          <a:ln>
            <a:noFill/>
          </a:ln>
        </p:spPr>
        <p:txBody>
          <a:bodyPr anchorCtr="0" anchor="t" bIns="45700" lIns="91425" spcFirstLastPara="1" rIns="91425" wrap="square" tIns="45700">
            <a:noAutofit/>
          </a:bodyPr>
          <a:lstStyle/>
          <a:p>
            <a:pPr indent="-330200" lvl="0" marL="28575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The adjacent graph shows the analysis between the US regions and the Flight Carrier % distribution.</a:t>
            </a:r>
            <a:endParaRPr sz="1600">
              <a:solidFill>
                <a:schemeClr val="dk1"/>
              </a:solidFill>
              <a:latin typeface="Montserrat Medium"/>
              <a:ea typeface="Montserrat Medium"/>
              <a:cs typeface="Montserrat Medium"/>
              <a:sym typeface="Montserrat Medium"/>
            </a:endParaRPr>
          </a:p>
          <a:p>
            <a:pPr indent="-228600" lvl="0" marL="285750" rtl="0" algn="just">
              <a:lnSpc>
                <a:spcPct val="90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330200" lvl="0" marL="28575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Southeast Region has the most number of flights 137,850, Midwest Region has the 2nd most number of flights 63,683. West Region comes at 3rd place with 56,487 flights, followed by Northeast Region with 35,694 flights, Southwest Region with 26,095 and Union Territories with 7,537 flights.</a:t>
            </a:r>
            <a:endParaRPr sz="1600">
              <a:solidFill>
                <a:schemeClr val="dk1"/>
              </a:solidFill>
              <a:latin typeface="Montserrat Medium"/>
              <a:ea typeface="Montserrat Medium"/>
              <a:cs typeface="Montserrat Medium"/>
              <a:sym typeface="Montserrat Medium"/>
            </a:endParaRPr>
          </a:p>
          <a:p>
            <a:pPr indent="0" lvl="0" marL="457200" rtl="0" algn="just">
              <a:lnSpc>
                <a:spcPct val="90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330200" lvl="0" marL="28575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Since destination airports were spread across 46/50 States, we have narrowed it down to 6 Regions.</a:t>
            </a:r>
            <a:endParaRPr sz="1600">
              <a:solidFill>
                <a:schemeClr val="dk1"/>
              </a:solidFill>
              <a:latin typeface="Montserrat Medium"/>
              <a:ea typeface="Montserrat Medium"/>
              <a:cs typeface="Montserrat Medium"/>
              <a:sym typeface="Montserrat Medium"/>
            </a:endParaRPr>
          </a:p>
        </p:txBody>
      </p:sp>
      <p:sp>
        <p:nvSpPr>
          <p:cNvPr id="289" name="Google Shape;289;g25aeb5b5c18_1_0"/>
          <p:cNvSpPr txBox="1"/>
          <p:nvPr>
            <p:ph type="title"/>
          </p:nvPr>
        </p:nvSpPr>
        <p:spPr>
          <a:xfrm>
            <a:off x="463550" y="478702"/>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600"/>
              <a:buFont typeface="Arial Narrow"/>
              <a:buNone/>
            </a:pPr>
            <a:r>
              <a:rPr b="1" lang="en-US">
                <a:solidFill>
                  <a:srgbClr val="00B0F0"/>
                </a:solidFill>
                <a:latin typeface="Montserrat"/>
                <a:ea typeface="Montserrat"/>
                <a:cs typeface="Montserrat"/>
                <a:sym typeface="Montserrat"/>
              </a:rPr>
              <a:t>Data Analysis</a:t>
            </a:r>
            <a:endParaRPr b="1">
              <a:solidFill>
                <a:srgbClr val="00B0F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g25b29f413a3_2_3"/>
          <p:cNvPicPr preferRelativeResize="0"/>
          <p:nvPr/>
        </p:nvPicPr>
        <p:blipFill rotWithShape="1">
          <a:blip r:embed="rId3">
            <a:alphaModFix/>
          </a:blip>
          <a:srcRect b="-2639" l="1080" r="-1080" t="2639"/>
          <a:stretch/>
        </p:blipFill>
        <p:spPr>
          <a:xfrm>
            <a:off x="769875" y="1403300"/>
            <a:ext cx="7059354" cy="4051400"/>
          </a:xfrm>
          <a:prstGeom prst="rect">
            <a:avLst/>
          </a:prstGeom>
          <a:noFill/>
          <a:ln>
            <a:noFill/>
          </a:ln>
        </p:spPr>
      </p:pic>
      <p:sp>
        <p:nvSpPr>
          <p:cNvPr id="295" name="Google Shape;295;g25b29f413a3_2_3"/>
          <p:cNvSpPr txBox="1"/>
          <p:nvPr/>
        </p:nvSpPr>
        <p:spPr>
          <a:xfrm>
            <a:off x="769875" y="4179700"/>
            <a:ext cx="5486400" cy="18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6" name="Google Shape;296;g25b29f413a3_2_3"/>
          <p:cNvSpPr txBox="1"/>
          <p:nvPr/>
        </p:nvSpPr>
        <p:spPr>
          <a:xfrm>
            <a:off x="5946550" y="4946600"/>
            <a:ext cx="627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7" name="Google Shape;297;g25b29f413a3_2_3"/>
          <p:cNvSpPr txBox="1"/>
          <p:nvPr/>
        </p:nvSpPr>
        <p:spPr>
          <a:xfrm>
            <a:off x="7963350" y="1191800"/>
            <a:ext cx="3843600" cy="50283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Montserrat Medium"/>
              <a:buChar char="●"/>
            </a:pPr>
            <a:r>
              <a:rPr lang="en-US" sz="1600">
                <a:latin typeface="Montserrat Medium"/>
                <a:ea typeface="Montserrat Medium"/>
                <a:cs typeface="Montserrat Medium"/>
                <a:sym typeface="Montserrat Medium"/>
              </a:rPr>
              <a:t>The adjacent graphical representation shows a breakdown of departure delays from the 3 New York airports, which have been taken as the point of origin for all flights. </a:t>
            </a:r>
            <a:endParaRPr sz="1600">
              <a:latin typeface="Montserrat Medium"/>
              <a:ea typeface="Montserrat Medium"/>
              <a:cs typeface="Montserrat Medium"/>
              <a:sym typeface="Montserrat Medium"/>
            </a:endParaRPr>
          </a:p>
          <a:p>
            <a:pPr indent="0" lvl="0" marL="0" rtl="0" algn="l">
              <a:spcBef>
                <a:spcPts val="0"/>
              </a:spcBef>
              <a:spcAft>
                <a:spcPts val="0"/>
              </a:spcAft>
              <a:buNone/>
            </a:pPr>
            <a:r>
              <a:t/>
            </a:r>
            <a:endParaRPr sz="1600">
              <a:latin typeface="Montserrat Medium"/>
              <a:ea typeface="Montserrat Medium"/>
              <a:cs typeface="Montserrat Medium"/>
              <a:sym typeface="Montserrat Medium"/>
            </a:endParaRPr>
          </a:p>
          <a:p>
            <a:pPr indent="-330200" lvl="0" marL="457200" rtl="0" algn="l">
              <a:spcBef>
                <a:spcPts val="0"/>
              </a:spcBef>
              <a:spcAft>
                <a:spcPts val="0"/>
              </a:spcAft>
              <a:buSzPts val="1600"/>
              <a:buFont typeface="Montserrat Medium"/>
              <a:buChar char="●"/>
            </a:pPr>
            <a:r>
              <a:rPr lang="en-US" sz="1600">
                <a:latin typeface="Montserrat Medium"/>
                <a:ea typeface="Montserrat Medium"/>
                <a:cs typeface="Montserrat Medium"/>
                <a:sym typeface="Montserrat Medium"/>
              </a:rPr>
              <a:t>The delay has been categorized into 3 types: </a:t>
            </a:r>
            <a:endParaRPr sz="1600">
              <a:latin typeface="Montserrat Medium"/>
              <a:ea typeface="Montserrat Medium"/>
              <a:cs typeface="Montserrat Medium"/>
              <a:sym typeface="Montserrat Medium"/>
            </a:endParaRPr>
          </a:p>
          <a:p>
            <a:pPr indent="-330200" lvl="1" marL="914400" rtl="0" algn="l">
              <a:spcBef>
                <a:spcPts val="0"/>
              </a:spcBef>
              <a:spcAft>
                <a:spcPts val="0"/>
              </a:spcAft>
              <a:buSzPts val="1600"/>
              <a:buFont typeface="Montserrat Medium"/>
              <a:buChar char="○"/>
            </a:pPr>
            <a:r>
              <a:rPr b="1" lang="en-US" sz="1600">
                <a:latin typeface="Montserrat"/>
                <a:ea typeface="Montserrat"/>
                <a:cs typeface="Montserrat"/>
                <a:sym typeface="Montserrat"/>
              </a:rPr>
              <a:t>low</a:t>
            </a:r>
            <a:r>
              <a:rPr lang="en-US" sz="1600">
                <a:latin typeface="Montserrat Medium"/>
                <a:ea typeface="Montserrat Medium"/>
                <a:cs typeface="Montserrat Medium"/>
                <a:sym typeface="Montserrat Medium"/>
              </a:rPr>
              <a:t> : 0 mins &lt; scheduled departure time &lt;= 180 mins </a:t>
            </a:r>
            <a:endParaRPr sz="1600">
              <a:latin typeface="Montserrat Medium"/>
              <a:ea typeface="Montserrat Medium"/>
              <a:cs typeface="Montserrat Medium"/>
              <a:sym typeface="Montserrat Medium"/>
            </a:endParaRPr>
          </a:p>
          <a:p>
            <a:pPr indent="-330200" lvl="1" marL="914400" rtl="0" algn="l">
              <a:spcBef>
                <a:spcPts val="0"/>
              </a:spcBef>
              <a:spcAft>
                <a:spcPts val="0"/>
              </a:spcAft>
              <a:buSzPts val="1600"/>
              <a:buFont typeface="Montserrat Medium"/>
              <a:buChar char="○"/>
            </a:pPr>
            <a:r>
              <a:rPr b="1" lang="en-US" sz="1600">
                <a:latin typeface="Montserrat"/>
                <a:ea typeface="Montserrat"/>
                <a:cs typeface="Montserrat"/>
                <a:sym typeface="Montserrat"/>
              </a:rPr>
              <a:t>medium</a:t>
            </a:r>
            <a:r>
              <a:rPr lang="en-US" sz="1600">
                <a:latin typeface="Montserrat Medium"/>
                <a:ea typeface="Montserrat Medium"/>
                <a:cs typeface="Montserrat Medium"/>
                <a:sym typeface="Montserrat Medium"/>
              </a:rPr>
              <a:t> : 181 mins &lt; </a:t>
            </a:r>
            <a:r>
              <a:rPr lang="en-US" sz="1600">
                <a:solidFill>
                  <a:schemeClr val="dk1"/>
                </a:solidFill>
                <a:latin typeface="Montserrat Medium"/>
                <a:ea typeface="Montserrat Medium"/>
                <a:cs typeface="Montserrat Medium"/>
                <a:sym typeface="Montserrat Medium"/>
              </a:rPr>
              <a:t>scheduled departure time &lt;= 650 mins </a:t>
            </a:r>
            <a:endParaRPr sz="1600">
              <a:latin typeface="Montserrat Medium"/>
              <a:ea typeface="Montserrat Medium"/>
              <a:cs typeface="Montserrat Medium"/>
              <a:sym typeface="Montserrat Medium"/>
            </a:endParaRPr>
          </a:p>
          <a:p>
            <a:pPr indent="-330200" lvl="1" marL="914400" rtl="0" algn="l">
              <a:spcBef>
                <a:spcPts val="0"/>
              </a:spcBef>
              <a:spcAft>
                <a:spcPts val="0"/>
              </a:spcAft>
              <a:buSzPts val="1600"/>
              <a:buFont typeface="Montserrat Medium"/>
              <a:buChar char="○"/>
            </a:pPr>
            <a:r>
              <a:rPr b="1" lang="en-US" sz="1600">
                <a:latin typeface="Montserrat"/>
                <a:ea typeface="Montserrat"/>
                <a:cs typeface="Montserrat"/>
                <a:sym typeface="Montserrat"/>
              </a:rPr>
              <a:t>extreme</a:t>
            </a:r>
            <a:r>
              <a:rPr lang="en-US" sz="1600">
                <a:latin typeface="Montserrat Medium"/>
                <a:ea typeface="Montserrat Medium"/>
                <a:cs typeface="Montserrat Medium"/>
                <a:sym typeface="Montserrat Medium"/>
              </a:rPr>
              <a:t> : </a:t>
            </a:r>
            <a:r>
              <a:rPr lang="en-US" sz="1600">
                <a:solidFill>
                  <a:schemeClr val="dk1"/>
                </a:solidFill>
                <a:latin typeface="Montserrat Medium"/>
                <a:ea typeface="Montserrat Medium"/>
                <a:cs typeface="Montserrat Medium"/>
                <a:sym typeface="Montserrat Medium"/>
              </a:rPr>
              <a:t>scheduled departure time  &gt; 650 mins </a:t>
            </a:r>
            <a:endParaRPr sz="1600">
              <a:latin typeface="Montserrat Medium"/>
              <a:ea typeface="Montserrat Medium"/>
              <a:cs typeface="Montserrat Medium"/>
              <a:sym typeface="Montserrat Medium"/>
            </a:endParaRPr>
          </a:p>
        </p:txBody>
      </p:sp>
      <p:sp>
        <p:nvSpPr>
          <p:cNvPr id="298" name="Google Shape;298;g25b29f413a3_2_3"/>
          <p:cNvSpPr txBox="1"/>
          <p:nvPr>
            <p:ph type="title"/>
          </p:nvPr>
        </p:nvSpPr>
        <p:spPr>
          <a:xfrm>
            <a:off x="463550" y="478702"/>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600"/>
              <a:buFont typeface="Arial Narrow"/>
              <a:buNone/>
            </a:pPr>
            <a:r>
              <a:rPr b="1" lang="en-US">
                <a:solidFill>
                  <a:srgbClr val="00B0F0"/>
                </a:solidFill>
                <a:latin typeface="Montserrat"/>
                <a:ea typeface="Montserrat"/>
                <a:cs typeface="Montserrat"/>
                <a:sym typeface="Montserrat"/>
              </a:rPr>
              <a:t>Data Analysis</a:t>
            </a:r>
            <a:endParaRPr b="1">
              <a:solidFill>
                <a:srgbClr val="00B0F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0" st="0"/>
                                            </p:txEl>
                                          </p:spTgt>
                                        </p:tgtEl>
                                        <p:attrNameLst>
                                          <p:attrName>style.visibility</p:attrName>
                                        </p:attrNameLst>
                                      </p:cBhvr>
                                      <p:to>
                                        <p:strVal val="visible"/>
                                      </p:to>
                                    </p:set>
                                    <p:animEffect filter="fade" transition="in">
                                      <p:cBhvr>
                                        <p:cTn dur="1000"/>
                                        <p:tgtEl>
                                          <p:spTgt spid="2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1" st="1"/>
                                            </p:txEl>
                                          </p:spTgt>
                                        </p:tgtEl>
                                        <p:attrNameLst>
                                          <p:attrName>style.visibility</p:attrName>
                                        </p:attrNameLst>
                                      </p:cBhvr>
                                      <p:to>
                                        <p:strVal val="visible"/>
                                      </p:to>
                                    </p:set>
                                    <p:animEffect filter="fade" transition="in">
                                      <p:cBhvr>
                                        <p:cTn dur="1000"/>
                                        <p:tgtEl>
                                          <p:spTgt spid="2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2" st="2"/>
                                            </p:txEl>
                                          </p:spTgt>
                                        </p:tgtEl>
                                        <p:attrNameLst>
                                          <p:attrName>style.visibility</p:attrName>
                                        </p:attrNameLst>
                                      </p:cBhvr>
                                      <p:to>
                                        <p:strVal val="visible"/>
                                      </p:to>
                                    </p:set>
                                    <p:animEffect filter="fade" transition="in">
                                      <p:cBhvr>
                                        <p:cTn dur="1000"/>
                                        <p:tgtEl>
                                          <p:spTgt spid="2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3" st="3"/>
                                            </p:txEl>
                                          </p:spTgt>
                                        </p:tgtEl>
                                        <p:attrNameLst>
                                          <p:attrName>style.visibility</p:attrName>
                                        </p:attrNameLst>
                                      </p:cBhvr>
                                      <p:to>
                                        <p:strVal val="visible"/>
                                      </p:to>
                                    </p:set>
                                    <p:animEffect filter="fade" transition="in">
                                      <p:cBhvr>
                                        <p:cTn dur="1000"/>
                                        <p:tgtEl>
                                          <p:spTgt spid="2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4" st="4"/>
                                            </p:txEl>
                                          </p:spTgt>
                                        </p:tgtEl>
                                        <p:attrNameLst>
                                          <p:attrName>style.visibility</p:attrName>
                                        </p:attrNameLst>
                                      </p:cBhvr>
                                      <p:to>
                                        <p:strVal val="visible"/>
                                      </p:to>
                                    </p:set>
                                    <p:animEffect filter="fade" transition="in">
                                      <p:cBhvr>
                                        <p:cTn dur="1000"/>
                                        <p:tgtEl>
                                          <p:spTgt spid="2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5" st="5"/>
                                            </p:txEl>
                                          </p:spTgt>
                                        </p:tgtEl>
                                        <p:attrNameLst>
                                          <p:attrName>style.visibility</p:attrName>
                                        </p:attrNameLst>
                                      </p:cBhvr>
                                      <p:to>
                                        <p:strVal val="visible"/>
                                      </p:to>
                                    </p:set>
                                    <p:animEffect filter="fade" transition="in">
                                      <p:cBhvr>
                                        <p:cTn dur="1000"/>
                                        <p:tgtEl>
                                          <p:spTgt spid="29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5b29f413a3_3_67"/>
          <p:cNvSpPr txBox="1"/>
          <p:nvPr/>
        </p:nvSpPr>
        <p:spPr>
          <a:xfrm>
            <a:off x="769875" y="4179700"/>
            <a:ext cx="5486400" cy="18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4" name="Google Shape;304;g25b29f413a3_3_67"/>
          <p:cNvSpPr txBox="1"/>
          <p:nvPr/>
        </p:nvSpPr>
        <p:spPr>
          <a:xfrm>
            <a:off x="5946550" y="4946600"/>
            <a:ext cx="627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5" name="Google Shape;305;g25b29f413a3_3_67"/>
          <p:cNvSpPr txBox="1"/>
          <p:nvPr/>
        </p:nvSpPr>
        <p:spPr>
          <a:xfrm>
            <a:off x="7694400" y="1405025"/>
            <a:ext cx="3937500" cy="48264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Montserrat Medium"/>
              <a:buChar char="●"/>
            </a:pPr>
            <a:r>
              <a:rPr lang="en-US" sz="1600">
                <a:latin typeface="Montserrat Medium"/>
                <a:ea typeface="Montserrat Medium"/>
                <a:cs typeface="Montserrat Medium"/>
                <a:sym typeface="Montserrat Medium"/>
              </a:rPr>
              <a:t>The graph shows the departure delay categorizations  from the 3 origin airports, based on a carrier level break down (16 carriers).</a:t>
            </a:r>
            <a:endParaRPr sz="1600">
              <a:latin typeface="Montserrat Medium"/>
              <a:ea typeface="Montserrat Medium"/>
              <a:cs typeface="Montserrat Medium"/>
              <a:sym typeface="Montserrat Medium"/>
            </a:endParaRPr>
          </a:p>
          <a:p>
            <a:pPr indent="0" lvl="0" marL="457200" rtl="0" algn="l">
              <a:spcBef>
                <a:spcPts val="0"/>
              </a:spcBef>
              <a:spcAft>
                <a:spcPts val="0"/>
              </a:spcAft>
              <a:buNone/>
            </a:pPr>
            <a:r>
              <a:t/>
            </a:r>
            <a:endParaRPr sz="1600">
              <a:latin typeface="Montserrat Medium"/>
              <a:ea typeface="Montserrat Medium"/>
              <a:cs typeface="Montserrat Medium"/>
              <a:sym typeface="Montserrat Medium"/>
            </a:endParaRPr>
          </a:p>
          <a:p>
            <a:pPr indent="-330200" lvl="0" marL="457200" rtl="0" algn="l">
              <a:spcBef>
                <a:spcPts val="0"/>
              </a:spcBef>
              <a:spcAft>
                <a:spcPts val="0"/>
              </a:spcAft>
              <a:buSzPts val="1600"/>
              <a:buFont typeface="Montserrat Medium"/>
              <a:buChar char="●"/>
            </a:pPr>
            <a:r>
              <a:rPr lang="en-US" sz="1600">
                <a:latin typeface="Montserrat Medium"/>
                <a:ea typeface="Montserrat Medium"/>
                <a:cs typeface="Montserrat Medium"/>
                <a:sym typeface="Montserrat Medium"/>
              </a:rPr>
              <a:t>Outliers for the 3 categories are as follows:</a:t>
            </a:r>
            <a:endParaRPr sz="1600">
              <a:latin typeface="Montserrat Medium"/>
              <a:ea typeface="Montserrat Medium"/>
              <a:cs typeface="Montserrat Medium"/>
              <a:sym typeface="Montserrat Medium"/>
            </a:endParaRPr>
          </a:p>
          <a:p>
            <a:pPr indent="-330200" lvl="1" marL="914400" rtl="0" algn="l">
              <a:spcBef>
                <a:spcPts val="0"/>
              </a:spcBef>
              <a:spcAft>
                <a:spcPts val="0"/>
              </a:spcAft>
              <a:buSzPts val="1600"/>
              <a:buFont typeface="Montserrat Medium"/>
              <a:buChar char="○"/>
            </a:pPr>
            <a:r>
              <a:rPr b="1" lang="en-US" sz="1600">
                <a:latin typeface="Montserrat"/>
                <a:ea typeface="Montserrat"/>
                <a:cs typeface="Montserrat"/>
                <a:sym typeface="Montserrat"/>
              </a:rPr>
              <a:t>low </a:t>
            </a:r>
            <a:r>
              <a:rPr lang="en-US" sz="1600">
                <a:latin typeface="Montserrat Medium"/>
                <a:ea typeface="Montserrat Medium"/>
                <a:cs typeface="Montserrat Medium"/>
                <a:sym typeface="Montserrat Medium"/>
              </a:rPr>
              <a:t>: OO carrier had 100% low departure delays</a:t>
            </a:r>
            <a:endParaRPr sz="1600">
              <a:latin typeface="Montserrat Medium"/>
              <a:ea typeface="Montserrat Medium"/>
              <a:cs typeface="Montserrat Medium"/>
              <a:sym typeface="Montserrat Medium"/>
            </a:endParaRPr>
          </a:p>
          <a:p>
            <a:pPr indent="-330200" lvl="1" marL="914400" rtl="0" algn="l">
              <a:spcBef>
                <a:spcPts val="0"/>
              </a:spcBef>
              <a:spcAft>
                <a:spcPts val="0"/>
              </a:spcAft>
              <a:buSzPts val="1600"/>
              <a:buFont typeface="Montserrat Medium"/>
              <a:buChar char="○"/>
            </a:pPr>
            <a:r>
              <a:rPr b="1" lang="en-US" sz="1600">
                <a:latin typeface="Montserrat"/>
                <a:ea typeface="Montserrat"/>
                <a:cs typeface="Montserrat"/>
                <a:sym typeface="Montserrat"/>
              </a:rPr>
              <a:t>medium</a:t>
            </a:r>
            <a:r>
              <a:rPr lang="en-US" sz="1600">
                <a:latin typeface="Montserrat Medium"/>
                <a:ea typeface="Montserrat Medium"/>
                <a:cs typeface="Montserrat Medium"/>
                <a:sym typeface="Montserrat Medium"/>
              </a:rPr>
              <a:t>: 5% of all delayed flights of VX and F9 were medium delays</a:t>
            </a:r>
            <a:endParaRPr sz="1600">
              <a:latin typeface="Montserrat Medium"/>
              <a:ea typeface="Montserrat Medium"/>
              <a:cs typeface="Montserrat Medium"/>
              <a:sym typeface="Montserrat Medium"/>
            </a:endParaRPr>
          </a:p>
          <a:p>
            <a:pPr indent="-330200" lvl="1" marL="914400" rtl="0" algn="l">
              <a:spcBef>
                <a:spcPts val="0"/>
              </a:spcBef>
              <a:spcAft>
                <a:spcPts val="0"/>
              </a:spcAft>
              <a:buSzPts val="1600"/>
              <a:buFont typeface="Montserrat Medium"/>
              <a:buChar char="○"/>
            </a:pPr>
            <a:r>
              <a:rPr b="1" lang="en-US" sz="1600">
                <a:latin typeface="Montserrat"/>
                <a:ea typeface="Montserrat"/>
                <a:cs typeface="Montserrat"/>
                <a:sym typeface="Montserrat"/>
              </a:rPr>
              <a:t>extreme</a:t>
            </a:r>
            <a:r>
              <a:rPr lang="en-US" sz="1600">
                <a:latin typeface="Montserrat Medium"/>
                <a:ea typeface="Montserrat Medium"/>
                <a:cs typeface="Montserrat Medium"/>
                <a:sym typeface="Montserrat Medium"/>
              </a:rPr>
              <a:t>: HA was the only carrier with 1% of delayed flights categorized as extreme</a:t>
            </a:r>
            <a:endParaRPr sz="1600">
              <a:latin typeface="Montserrat Medium"/>
              <a:ea typeface="Montserrat Medium"/>
              <a:cs typeface="Montserrat Medium"/>
              <a:sym typeface="Montserrat Medium"/>
            </a:endParaRPr>
          </a:p>
        </p:txBody>
      </p:sp>
      <p:pic>
        <p:nvPicPr>
          <p:cNvPr id="306" name="Google Shape;306;g25b29f413a3_3_67"/>
          <p:cNvPicPr preferRelativeResize="0"/>
          <p:nvPr/>
        </p:nvPicPr>
        <p:blipFill>
          <a:blip r:embed="rId3">
            <a:alphaModFix/>
          </a:blip>
          <a:stretch>
            <a:fillRect/>
          </a:stretch>
        </p:blipFill>
        <p:spPr>
          <a:xfrm>
            <a:off x="653325" y="1624725"/>
            <a:ext cx="7041075" cy="4228853"/>
          </a:xfrm>
          <a:prstGeom prst="rect">
            <a:avLst/>
          </a:prstGeom>
          <a:noFill/>
          <a:ln>
            <a:noFill/>
          </a:ln>
        </p:spPr>
      </p:pic>
      <p:sp>
        <p:nvSpPr>
          <p:cNvPr id="307" name="Google Shape;307;g25b29f413a3_3_67"/>
          <p:cNvSpPr txBox="1"/>
          <p:nvPr>
            <p:ph type="title"/>
          </p:nvPr>
        </p:nvSpPr>
        <p:spPr>
          <a:xfrm>
            <a:off x="463550" y="478702"/>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600"/>
              <a:buFont typeface="Arial Narrow"/>
              <a:buNone/>
            </a:pPr>
            <a:r>
              <a:rPr b="1" lang="en-US">
                <a:solidFill>
                  <a:srgbClr val="00B0F0"/>
                </a:solidFill>
                <a:latin typeface="Montserrat"/>
                <a:ea typeface="Montserrat"/>
                <a:cs typeface="Montserrat"/>
                <a:sym typeface="Montserrat"/>
              </a:rPr>
              <a:t>Data Analysis</a:t>
            </a:r>
            <a:endParaRPr b="1">
              <a:solidFill>
                <a:srgbClr val="00B0F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animEffect filter="fade" transition="in">
                                      <p:cBhvr>
                                        <p:cTn dur="1000"/>
                                        <p:tgtEl>
                                          <p:spTgt spid="3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animEffect filter="fade" transition="in">
                                      <p:cBhvr>
                                        <p:cTn dur="1000"/>
                                        <p:tgtEl>
                                          <p:spTgt spid="3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animEffect filter="fade" transition="in">
                                      <p:cBhvr>
                                        <p:cTn dur="1000"/>
                                        <p:tgtEl>
                                          <p:spTgt spid="3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animEffect filter="fade" transition="in">
                                      <p:cBhvr>
                                        <p:cTn dur="1000"/>
                                        <p:tgtEl>
                                          <p:spTgt spid="3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animEffect filter="fade" transition="in">
                                      <p:cBhvr>
                                        <p:cTn dur="1000"/>
                                        <p:tgtEl>
                                          <p:spTgt spid="3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5" st="5"/>
                                            </p:txEl>
                                          </p:spTgt>
                                        </p:tgtEl>
                                        <p:attrNameLst>
                                          <p:attrName>style.visibility</p:attrName>
                                        </p:attrNameLst>
                                      </p:cBhvr>
                                      <p:to>
                                        <p:strVal val="visible"/>
                                      </p:to>
                                    </p:set>
                                    <p:animEffect filter="fade" transition="in">
                                      <p:cBhvr>
                                        <p:cTn dur="1000"/>
                                        <p:tgtEl>
                                          <p:spTgt spid="30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5b29f413a3_0_42"/>
          <p:cNvSpPr txBox="1"/>
          <p:nvPr>
            <p:ph type="title"/>
          </p:nvPr>
        </p:nvSpPr>
        <p:spPr>
          <a:xfrm>
            <a:off x="463550" y="478702"/>
            <a:ext cx="11260200" cy="713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000">
                <a:solidFill>
                  <a:srgbClr val="00B0F0"/>
                </a:solidFill>
                <a:latin typeface="Montserrat"/>
                <a:ea typeface="Montserrat"/>
                <a:cs typeface="Montserrat"/>
                <a:sym typeface="Montserrat"/>
              </a:rPr>
              <a:t>Feature Importance</a:t>
            </a:r>
            <a:endParaRPr b="1" sz="3000">
              <a:solidFill>
                <a:srgbClr val="00B0F0"/>
              </a:solidFill>
              <a:latin typeface="Montserrat"/>
              <a:ea typeface="Montserrat"/>
              <a:cs typeface="Montserrat"/>
              <a:sym typeface="Montserrat"/>
            </a:endParaRPr>
          </a:p>
        </p:txBody>
      </p:sp>
      <p:sp>
        <p:nvSpPr>
          <p:cNvPr id="313" name="Google Shape;313;g25b29f413a3_0_42"/>
          <p:cNvSpPr txBox="1"/>
          <p:nvPr/>
        </p:nvSpPr>
        <p:spPr>
          <a:xfrm>
            <a:off x="7627175" y="1585325"/>
            <a:ext cx="3810600" cy="43491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Montserrat Medium"/>
              <a:buChar char="●"/>
            </a:pPr>
            <a:r>
              <a:rPr lang="en-US" sz="1600">
                <a:latin typeface="Montserrat Medium"/>
                <a:ea typeface="Montserrat Medium"/>
                <a:cs typeface="Montserrat Medium"/>
                <a:sym typeface="Montserrat Medium"/>
              </a:rPr>
              <a:t>Feature importance score, helps us to understand which features are most influential in making predictions.</a:t>
            </a:r>
            <a:endParaRPr sz="1600">
              <a:latin typeface="Montserrat Medium"/>
              <a:ea typeface="Montserrat Medium"/>
              <a:cs typeface="Montserrat Medium"/>
              <a:sym typeface="Montserrat Medium"/>
            </a:endParaRPr>
          </a:p>
          <a:p>
            <a:pPr indent="-330200" lvl="0" marL="457200" rtl="0" algn="just">
              <a:spcBef>
                <a:spcPts val="0"/>
              </a:spcBef>
              <a:spcAft>
                <a:spcPts val="0"/>
              </a:spcAft>
              <a:buSzPts val="1600"/>
              <a:buFont typeface="Montserrat Medium"/>
              <a:buChar char="●"/>
            </a:pPr>
            <a:r>
              <a:rPr lang="en-US" sz="1600">
                <a:latin typeface="Montserrat Medium"/>
                <a:ea typeface="Montserrat Medium"/>
                <a:cs typeface="Montserrat Medium"/>
                <a:sym typeface="Montserrat Medium"/>
              </a:rPr>
              <a:t>With the help of bar chart we get  to know distance and departure delay are important features in model </a:t>
            </a:r>
            <a:endParaRPr sz="1600">
              <a:latin typeface="Montserrat Medium"/>
              <a:ea typeface="Montserrat Medium"/>
              <a:cs typeface="Montserrat Medium"/>
              <a:sym typeface="Montserrat Medium"/>
            </a:endParaRPr>
          </a:p>
          <a:p>
            <a:pPr indent="-330200" lvl="0" marL="457200" rtl="0" algn="just">
              <a:spcBef>
                <a:spcPts val="0"/>
              </a:spcBef>
              <a:spcAft>
                <a:spcPts val="0"/>
              </a:spcAft>
              <a:buSzPts val="1600"/>
              <a:buFont typeface="Montserrat Medium"/>
              <a:buChar char="●"/>
            </a:pPr>
            <a:r>
              <a:rPr lang="en-US" sz="1600">
                <a:latin typeface="Montserrat Medium"/>
                <a:ea typeface="Montserrat Medium"/>
                <a:cs typeface="Montserrat Medium"/>
                <a:sym typeface="Montserrat Medium"/>
              </a:rPr>
              <a:t>Departure delay was categorized into category of low, medium and high.</a:t>
            </a:r>
            <a:endParaRPr sz="1600">
              <a:latin typeface="Montserrat Medium"/>
              <a:ea typeface="Montserrat Medium"/>
              <a:cs typeface="Montserrat Medium"/>
              <a:sym typeface="Montserrat Medium"/>
            </a:endParaRPr>
          </a:p>
          <a:p>
            <a:pPr indent="-330200" lvl="0" marL="457200" rtl="0" algn="just">
              <a:spcBef>
                <a:spcPts val="0"/>
              </a:spcBef>
              <a:spcAft>
                <a:spcPts val="0"/>
              </a:spcAft>
              <a:buSzPts val="1600"/>
              <a:buFont typeface="Montserrat Medium"/>
              <a:buChar char="●"/>
            </a:pPr>
            <a:r>
              <a:rPr lang="en-US" sz="1600">
                <a:latin typeface="Montserrat Medium"/>
                <a:ea typeface="Montserrat Medium"/>
                <a:cs typeface="Montserrat Medium"/>
                <a:sym typeface="Montserrat Medium"/>
              </a:rPr>
              <a:t>For machine learning model numerical input is required so categorical </a:t>
            </a:r>
            <a:r>
              <a:rPr lang="en-US" sz="1600">
                <a:latin typeface="Montserrat Medium"/>
                <a:ea typeface="Montserrat Medium"/>
                <a:cs typeface="Montserrat Medium"/>
                <a:sym typeface="Montserrat Medium"/>
              </a:rPr>
              <a:t>columns</a:t>
            </a:r>
            <a:r>
              <a:rPr lang="en-US" sz="1600">
                <a:latin typeface="Montserrat Medium"/>
                <a:ea typeface="Montserrat Medium"/>
                <a:cs typeface="Montserrat Medium"/>
                <a:sym typeface="Montserrat Medium"/>
              </a:rPr>
              <a:t> were converted into numerical with Label encoding </a:t>
            </a:r>
            <a:endParaRPr sz="1600">
              <a:latin typeface="Montserrat Medium"/>
              <a:ea typeface="Montserrat Medium"/>
              <a:cs typeface="Montserrat Medium"/>
              <a:sym typeface="Montserrat Medium"/>
            </a:endParaRPr>
          </a:p>
        </p:txBody>
      </p:sp>
      <p:pic>
        <p:nvPicPr>
          <p:cNvPr id="314" name="Google Shape;314;g25b29f413a3_0_42"/>
          <p:cNvPicPr preferRelativeResize="0"/>
          <p:nvPr/>
        </p:nvPicPr>
        <p:blipFill>
          <a:blip r:embed="rId3">
            <a:alphaModFix/>
          </a:blip>
          <a:stretch>
            <a:fillRect/>
          </a:stretch>
        </p:blipFill>
        <p:spPr>
          <a:xfrm>
            <a:off x="198125" y="1585327"/>
            <a:ext cx="7322376" cy="46066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animEffect filter="fade" transition="in">
                                      <p:cBhvr>
                                        <p:cTn dur="1000"/>
                                        <p:tgtEl>
                                          <p:spTgt spid="3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 st="1"/>
                                            </p:txEl>
                                          </p:spTgt>
                                        </p:tgtEl>
                                        <p:attrNameLst>
                                          <p:attrName>style.visibility</p:attrName>
                                        </p:attrNameLst>
                                      </p:cBhvr>
                                      <p:to>
                                        <p:strVal val="visible"/>
                                      </p:to>
                                    </p:set>
                                    <p:animEffect filter="fade" transition="in">
                                      <p:cBhvr>
                                        <p:cTn dur="1000"/>
                                        <p:tgtEl>
                                          <p:spTgt spid="3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2" st="2"/>
                                            </p:txEl>
                                          </p:spTgt>
                                        </p:tgtEl>
                                        <p:attrNameLst>
                                          <p:attrName>style.visibility</p:attrName>
                                        </p:attrNameLst>
                                      </p:cBhvr>
                                      <p:to>
                                        <p:strVal val="visible"/>
                                      </p:to>
                                    </p:set>
                                    <p:animEffect filter="fade" transition="in">
                                      <p:cBhvr>
                                        <p:cTn dur="1000"/>
                                        <p:tgtEl>
                                          <p:spTgt spid="3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3" st="3"/>
                                            </p:txEl>
                                          </p:spTgt>
                                        </p:tgtEl>
                                        <p:attrNameLst>
                                          <p:attrName>style.visibility</p:attrName>
                                        </p:attrNameLst>
                                      </p:cBhvr>
                                      <p:to>
                                        <p:strVal val="visible"/>
                                      </p:to>
                                    </p:set>
                                    <p:animEffect filter="fade" transition="in">
                                      <p:cBhvr>
                                        <p:cTn dur="1000"/>
                                        <p:tgtEl>
                                          <p:spTgt spid="31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5b29f413a3_0_65"/>
          <p:cNvSpPr txBox="1"/>
          <p:nvPr>
            <p:ph idx="1" type="body"/>
          </p:nvPr>
        </p:nvSpPr>
        <p:spPr>
          <a:xfrm>
            <a:off x="463550" y="1383075"/>
            <a:ext cx="11009100" cy="1704600"/>
          </a:xfrm>
          <a:prstGeom prst="rect">
            <a:avLst/>
          </a:prstGeom>
        </p:spPr>
        <p:txBody>
          <a:bodyPr anchorCtr="0" anchor="t" bIns="45700" lIns="91425" spcFirstLastPara="1" rIns="91425" wrap="square" tIns="45700">
            <a:normAutofit/>
          </a:bodyPr>
          <a:lstStyle/>
          <a:p>
            <a:pPr indent="0" lvl="0" marL="457200" marR="0" rtl="0" algn="l">
              <a:lnSpc>
                <a:spcPct val="90000"/>
              </a:lnSpc>
              <a:spcBef>
                <a:spcPts val="1000"/>
              </a:spcBef>
              <a:spcAft>
                <a:spcPts val="0"/>
              </a:spcAft>
              <a:buNone/>
            </a:pPr>
            <a:r>
              <a:rPr b="1" lang="en-US" sz="2100">
                <a:latin typeface="Montserrat"/>
                <a:ea typeface="Montserrat"/>
                <a:cs typeface="Montserrat"/>
                <a:sym typeface="Montserrat"/>
              </a:rPr>
              <a:t>KNN</a:t>
            </a:r>
            <a:endParaRPr b="1" sz="2100">
              <a:latin typeface="Montserrat"/>
              <a:ea typeface="Montserrat"/>
              <a:cs typeface="Montserrat"/>
              <a:sym typeface="Montserrat"/>
            </a:endParaRPr>
          </a:p>
          <a:p>
            <a:pPr indent="-330200" lvl="0" marL="457200" marR="0" rtl="0" algn="just">
              <a:lnSpc>
                <a:spcPct val="90000"/>
              </a:lnSpc>
              <a:spcBef>
                <a:spcPts val="1000"/>
              </a:spcBef>
              <a:spcAft>
                <a:spcPts val="0"/>
              </a:spcAft>
              <a:buSzPts val="1600"/>
              <a:buFont typeface="Montserrat Medium"/>
              <a:buChar char="●"/>
            </a:pPr>
            <a:r>
              <a:rPr lang="en-US">
                <a:latin typeface="Montserrat Medium"/>
                <a:ea typeface="Montserrat Medium"/>
                <a:cs typeface="Montserrat Medium"/>
                <a:sym typeface="Montserrat Medium"/>
              </a:rPr>
              <a:t>K-Nearest Neighbors (KNN) is a simple yet powerful non-parametric classification algorithm.</a:t>
            </a:r>
            <a:endParaRPr>
              <a:latin typeface="Montserrat Medium"/>
              <a:ea typeface="Montserrat Medium"/>
              <a:cs typeface="Montserrat Medium"/>
              <a:sym typeface="Montserrat Medium"/>
            </a:endParaRPr>
          </a:p>
          <a:p>
            <a:pPr indent="-330200" lvl="0" marL="457200" marR="0" rtl="0" algn="just">
              <a:lnSpc>
                <a:spcPct val="90000"/>
              </a:lnSpc>
              <a:spcBef>
                <a:spcPts val="1000"/>
              </a:spcBef>
              <a:spcAft>
                <a:spcPts val="1000"/>
              </a:spcAft>
              <a:buSzPts val="1600"/>
              <a:buFont typeface="Montserrat Medium"/>
              <a:buChar char="●"/>
            </a:pPr>
            <a:r>
              <a:rPr lang="en-US">
                <a:latin typeface="Montserrat Medium"/>
                <a:ea typeface="Montserrat Medium"/>
                <a:cs typeface="Montserrat Medium"/>
                <a:sym typeface="Montserrat Medium"/>
              </a:rPr>
              <a:t>KNN is a non-parametric algorithm, meaning it does not assume any specific underlying data distribution. Instead, it learns from the training data directly, making it versatile and suitable for a wide range of data types and distributions.</a:t>
            </a:r>
            <a:endParaRPr>
              <a:latin typeface="Montserrat Medium"/>
              <a:ea typeface="Montserrat Medium"/>
              <a:cs typeface="Montserrat Medium"/>
              <a:sym typeface="Montserrat Medium"/>
            </a:endParaRPr>
          </a:p>
        </p:txBody>
      </p:sp>
      <p:pic>
        <p:nvPicPr>
          <p:cNvPr id="320" name="Google Shape;320;g25b29f413a3_0_65"/>
          <p:cNvPicPr preferRelativeResize="0"/>
          <p:nvPr/>
        </p:nvPicPr>
        <p:blipFill rotWithShape="1">
          <a:blip r:embed="rId3">
            <a:alphaModFix/>
          </a:blip>
          <a:srcRect b="0" l="0" r="9836" t="0"/>
          <a:stretch/>
        </p:blipFill>
        <p:spPr>
          <a:xfrm>
            <a:off x="6849925" y="2846825"/>
            <a:ext cx="5175924" cy="3550200"/>
          </a:xfrm>
          <a:prstGeom prst="rect">
            <a:avLst/>
          </a:prstGeom>
          <a:noFill/>
          <a:ln>
            <a:noFill/>
          </a:ln>
        </p:spPr>
      </p:pic>
      <p:sp>
        <p:nvSpPr>
          <p:cNvPr id="321" name="Google Shape;321;g25b29f413a3_0_65"/>
          <p:cNvSpPr txBox="1"/>
          <p:nvPr>
            <p:ph type="title"/>
          </p:nvPr>
        </p:nvSpPr>
        <p:spPr>
          <a:xfrm>
            <a:off x="463550" y="478702"/>
            <a:ext cx="11260200" cy="713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000">
                <a:solidFill>
                  <a:srgbClr val="00B0F0"/>
                </a:solidFill>
                <a:latin typeface="Montserrat"/>
                <a:ea typeface="Montserrat"/>
                <a:cs typeface="Montserrat"/>
                <a:sym typeface="Montserrat"/>
              </a:rPr>
              <a:t>Model Development and Validation</a:t>
            </a:r>
            <a:endParaRPr b="1" sz="3000">
              <a:solidFill>
                <a:srgbClr val="00B0F0"/>
              </a:solidFill>
              <a:latin typeface="Montserrat"/>
              <a:ea typeface="Montserrat"/>
              <a:cs typeface="Montserrat"/>
              <a:sym typeface="Montserrat"/>
            </a:endParaRPr>
          </a:p>
        </p:txBody>
      </p:sp>
      <p:sp>
        <p:nvSpPr>
          <p:cNvPr id="322" name="Google Shape;322;g25b29f413a3_0_65"/>
          <p:cNvSpPr txBox="1"/>
          <p:nvPr>
            <p:ph idx="1" type="body"/>
          </p:nvPr>
        </p:nvSpPr>
        <p:spPr>
          <a:xfrm>
            <a:off x="533125" y="3087675"/>
            <a:ext cx="6316800" cy="2714400"/>
          </a:xfrm>
          <a:prstGeom prst="rect">
            <a:avLst/>
          </a:prstGeom>
        </p:spPr>
        <p:txBody>
          <a:bodyPr anchorCtr="0" anchor="t" bIns="45700" lIns="91425" spcFirstLastPara="1" rIns="91425" wrap="square" tIns="45700">
            <a:normAutofit/>
          </a:bodyPr>
          <a:lstStyle/>
          <a:p>
            <a:pPr indent="457200" lvl="0" marL="0" rtl="0" algn="l">
              <a:lnSpc>
                <a:spcPct val="100000"/>
              </a:lnSpc>
              <a:spcBef>
                <a:spcPts val="0"/>
              </a:spcBef>
              <a:spcAft>
                <a:spcPts val="0"/>
              </a:spcAft>
              <a:buNone/>
            </a:pPr>
            <a:r>
              <a:rPr b="1" lang="en-US">
                <a:solidFill>
                  <a:srgbClr val="000000"/>
                </a:solidFill>
                <a:latin typeface="Montserrat"/>
                <a:ea typeface="Montserrat"/>
                <a:cs typeface="Montserrat"/>
                <a:sym typeface="Montserrat"/>
              </a:rPr>
              <a:t>Selection for K Value</a:t>
            </a:r>
            <a:endParaRPr b="1">
              <a:solidFill>
                <a:srgbClr val="000000"/>
              </a:solidFill>
              <a:latin typeface="Montserrat"/>
              <a:ea typeface="Montserrat"/>
              <a:cs typeface="Montserrat"/>
              <a:sym typeface="Montserrat"/>
            </a:endParaRPr>
          </a:p>
          <a:p>
            <a:pPr indent="-330200" lvl="0" marL="457200" marR="0" rtl="0" algn="l">
              <a:lnSpc>
                <a:spcPct val="90000"/>
              </a:lnSpc>
              <a:spcBef>
                <a:spcPts val="1000"/>
              </a:spcBef>
              <a:spcAft>
                <a:spcPts val="0"/>
              </a:spcAft>
              <a:buSzPts val="1600"/>
              <a:buFont typeface="Montserrat Medium"/>
              <a:buChar char="●"/>
            </a:pPr>
            <a:r>
              <a:rPr lang="en-US">
                <a:latin typeface="Montserrat Medium"/>
                <a:ea typeface="Montserrat Medium"/>
                <a:cs typeface="Montserrat Medium"/>
                <a:sym typeface="Montserrat Medium"/>
              </a:rPr>
              <a:t>M</a:t>
            </a:r>
            <a:r>
              <a:rPr lang="en-US">
                <a:latin typeface="Montserrat Medium"/>
                <a:ea typeface="Montserrat Medium"/>
                <a:cs typeface="Montserrat Medium"/>
                <a:sym typeface="Montserrat Medium"/>
              </a:rPr>
              <a:t>odel's performance on a separate validation set or through cross-validation  to avoid overfitting and select the best K value. </a:t>
            </a:r>
            <a:endParaRPr>
              <a:latin typeface="Montserrat Medium"/>
              <a:ea typeface="Montserrat Medium"/>
              <a:cs typeface="Montserrat Medium"/>
              <a:sym typeface="Montserrat Medium"/>
            </a:endParaRPr>
          </a:p>
          <a:p>
            <a:pPr indent="-330200" lvl="0" marL="457200" rtl="0" algn="l">
              <a:spcBef>
                <a:spcPts val="1000"/>
              </a:spcBef>
              <a:spcAft>
                <a:spcPts val="0"/>
              </a:spcAft>
              <a:buSzPts val="1600"/>
              <a:buFont typeface="Montserrat Medium"/>
              <a:buChar char="●"/>
            </a:pPr>
            <a:r>
              <a:rPr lang="en-US">
                <a:latin typeface="Montserrat Medium"/>
                <a:ea typeface="Montserrat Medium"/>
                <a:cs typeface="Montserrat Medium"/>
                <a:sym typeface="Montserrat Medium"/>
              </a:rPr>
              <a:t>Grid search was performed to find best K-value. From the given chart we get to know k value between 12 to 20 gives less error rate.</a:t>
            </a:r>
            <a:endParaRPr>
              <a:latin typeface="Montserrat Medium"/>
              <a:ea typeface="Montserrat Medium"/>
              <a:cs typeface="Montserrat Medium"/>
              <a:sym typeface="Montserrat Medium"/>
            </a:endParaRPr>
          </a:p>
          <a:p>
            <a:pPr indent="0" lvl="0" marL="457200" marR="0" rtl="0" algn="l">
              <a:lnSpc>
                <a:spcPct val="90000"/>
              </a:lnSpc>
              <a:spcBef>
                <a:spcPts val="1000"/>
              </a:spcBef>
              <a:spcAft>
                <a:spcPts val="0"/>
              </a:spcAft>
              <a:buNone/>
            </a:pPr>
            <a:r>
              <a:t/>
            </a:r>
            <a:endParaRPr>
              <a:latin typeface="Montserrat Medium"/>
              <a:ea typeface="Montserrat Medium"/>
              <a:cs typeface="Montserrat Medium"/>
              <a:sym typeface="Montserrat Medium"/>
            </a:endParaRPr>
          </a:p>
          <a:p>
            <a:pPr indent="0" lvl="0" marL="0" marR="0" rtl="0" algn="l">
              <a:lnSpc>
                <a:spcPct val="90000"/>
              </a:lnSpc>
              <a:spcBef>
                <a:spcPts val="1000"/>
              </a:spcBef>
              <a:spcAft>
                <a:spcPts val="0"/>
              </a:spcAft>
              <a:buNone/>
            </a:pPr>
            <a:r>
              <a:t/>
            </a:r>
            <a:endParaRPr>
              <a:latin typeface="Montserrat Medium"/>
              <a:ea typeface="Montserrat Medium"/>
              <a:cs typeface="Montserrat Medium"/>
              <a:sym typeface="Montserra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5b29f413a3_0_51"/>
          <p:cNvSpPr txBox="1"/>
          <p:nvPr>
            <p:ph idx="1" type="body"/>
          </p:nvPr>
        </p:nvSpPr>
        <p:spPr>
          <a:xfrm>
            <a:off x="463550" y="1716500"/>
            <a:ext cx="6450600" cy="4659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100">
                <a:latin typeface="Montserrat"/>
                <a:ea typeface="Montserrat"/>
                <a:cs typeface="Montserrat"/>
                <a:sym typeface="Montserrat"/>
              </a:rPr>
              <a:t>Random Forest : </a:t>
            </a:r>
            <a:endParaRPr b="1" sz="2100">
              <a:latin typeface="Montserrat"/>
              <a:ea typeface="Montserrat"/>
              <a:cs typeface="Montserrat"/>
              <a:sym typeface="Montserrat"/>
            </a:endParaRPr>
          </a:p>
          <a:p>
            <a:pPr indent="0" lvl="0" marL="0" rtl="0" algn="just">
              <a:spcBef>
                <a:spcPts val="1000"/>
              </a:spcBef>
              <a:spcAft>
                <a:spcPts val="0"/>
              </a:spcAft>
              <a:buNone/>
            </a:pPr>
            <a:r>
              <a:t/>
            </a:r>
            <a:endParaRPr sz="1700">
              <a:latin typeface="Montserrat Medium"/>
              <a:ea typeface="Montserrat Medium"/>
              <a:cs typeface="Montserrat Medium"/>
              <a:sym typeface="Montserrat Medium"/>
            </a:endParaRPr>
          </a:p>
          <a:p>
            <a:pPr indent="0" lvl="0" marL="0" rtl="0" algn="just">
              <a:spcBef>
                <a:spcPts val="1000"/>
              </a:spcBef>
              <a:spcAft>
                <a:spcPts val="0"/>
              </a:spcAft>
              <a:buNone/>
            </a:pPr>
            <a:r>
              <a:rPr lang="en-US" sz="1700">
                <a:latin typeface="Montserrat Medium"/>
                <a:ea typeface="Montserrat Medium"/>
                <a:cs typeface="Montserrat Medium"/>
                <a:sym typeface="Montserrat Medium"/>
              </a:rPr>
              <a:t>Random Forest is a p</a:t>
            </a:r>
            <a:r>
              <a:rPr lang="en-US" sz="1700">
                <a:latin typeface="Montserrat Medium"/>
                <a:ea typeface="Montserrat Medium"/>
                <a:cs typeface="Montserrat Medium"/>
                <a:sym typeface="Montserrat Medium"/>
              </a:rPr>
              <a:t>owerful and popular ensembl</a:t>
            </a:r>
            <a:r>
              <a:rPr lang="en-US" sz="1700">
                <a:latin typeface="Montserrat Medium"/>
                <a:ea typeface="Montserrat Medium"/>
                <a:cs typeface="Montserrat Medium"/>
                <a:sym typeface="Montserrat Medium"/>
              </a:rPr>
              <a:t>e learning method used for classification tasks.</a:t>
            </a:r>
            <a:endParaRPr sz="1700">
              <a:latin typeface="Montserrat Medium"/>
              <a:ea typeface="Montserrat Medium"/>
              <a:cs typeface="Montserrat Medium"/>
              <a:sym typeface="Montserrat Medium"/>
            </a:endParaRPr>
          </a:p>
          <a:p>
            <a:pPr indent="-336550" lvl="0" marL="457200" rtl="0" algn="just">
              <a:spcBef>
                <a:spcPts val="1000"/>
              </a:spcBef>
              <a:spcAft>
                <a:spcPts val="0"/>
              </a:spcAft>
              <a:buSzPts val="1700"/>
              <a:buFont typeface="Montserrat Medium"/>
              <a:buChar char="●"/>
            </a:pPr>
            <a:r>
              <a:rPr lang="en-US" sz="1700">
                <a:latin typeface="Montserrat Medium"/>
                <a:ea typeface="Montserrat Medium"/>
                <a:cs typeface="Montserrat Medium"/>
                <a:sym typeface="Montserrat Medium"/>
              </a:rPr>
              <a:t>It is known for its high accuracy in predicting both categorical and continuous target variables. By aggregating the predictions from multiple trees, it tends to produce more robust and reliable results compared to individual decision trees.</a:t>
            </a:r>
            <a:endParaRPr sz="1700">
              <a:latin typeface="Montserrat Medium"/>
              <a:ea typeface="Montserrat Medium"/>
              <a:cs typeface="Montserrat Medium"/>
              <a:sym typeface="Montserrat Medium"/>
            </a:endParaRPr>
          </a:p>
          <a:p>
            <a:pPr indent="-336550" lvl="0" marL="457200" rtl="0" algn="just">
              <a:spcBef>
                <a:spcPts val="1000"/>
              </a:spcBef>
              <a:spcAft>
                <a:spcPts val="0"/>
              </a:spcAft>
              <a:buSzPts val="1700"/>
              <a:buFont typeface="Montserrat Medium"/>
              <a:buChar char="●"/>
            </a:pPr>
            <a:r>
              <a:rPr lang="en-US" sz="1700">
                <a:latin typeface="Montserrat Medium"/>
                <a:ea typeface="Montserrat Medium"/>
                <a:cs typeface="Montserrat Medium"/>
                <a:sym typeface="Montserrat Medium"/>
              </a:rPr>
              <a:t>Grid search was performed for cross-validation to evaluate the model's </a:t>
            </a:r>
            <a:r>
              <a:rPr lang="en-US" sz="1700">
                <a:latin typeface="Montserrat Medium"/>
                <a:ea typeface="Montserrat Medium"/>
                <a:cs typeface="Montserrat Medium"/>
                <a:sym typeface="Montserrat Medium"/>
              </a:rPr>
              <a:t>performance </a:t>
            </a:r>
            <a:r>
              <a:rPr lang="en-US" sz="1700">
                <a:latin typeface="Montserrat Medium"/>
                <a:ea typeface="Montserrat Medium"/>
                <a:cs typeface="Montserrat Medium"/>
                <a:sym typeface="Montserrat Medium"/>
              </a:rPr>
              <a:t>for different n_estimators.</a:t>
            </a:r>
            <a:endParaRPr sz="1700">
              <a:latin typeface="Montserrat Medium"/>
              <a:ea typeface="Montserrat Medium"/>
              <a:cs typeface="Montserrat Medium"/>
              <a:sym typeface="Montserrat Medium"/>
            </a:endParaRPr>
          </a:p>
          <a:p>
            <a:pPr indent="-336550" lvl="0" marL="457200" rtl="0" algn="just">
              <a:spcBef>
                <a:spcPts val="1000"/>
              </a:spcBef>
              <a:spcAft>
                <a:spcPts val="1000"/>
              </a:spcAft>
              <a:buSzPts val="1700"/>
              <a:buFont typeface="Montserrat Medium"/>
              <a:buChar char="●"/>
            </a:pPr>
            <a:r>
              <a:rPr lang="en-US" sz="1700">
                <a:latin typeface="Montserrat Medium"/>
                <a:ea typeface="Montserrat Medium"/>
                <a:cs typeface="Montserrat Medium"/>
                <a:sym typeface="Montserrat Medium"/>
              </a:rPr>
              <a:t>G</a:t>
            </a:r>
            <a:r>
              <a:rPr lang="en-US" sz="1700">
                <a:latin typeface="Montserrat Medium"/>
                <a:ea typeface="Montserrat Medium"/>
                <a:cs typeface="Montserrat Medium"/>
                <a:sym typeface="Montserrat Medium"/>
              </a:rPr>
              <a:t>rid range between 50 to 100 was carried out to evaluate </a:t>
            </a:r>
            <a:r>
              <a:rPr lang="en-US" sz="1700">
                <a:latin typeface="Montserrat Medium"/>
                <a:ea typeface="Montserrat Medium"/>
                <a:cs typeface="Montserrat Medium"/>
                <a:sym typeface="Montserrat Medium"/>
              </a:rPr>
              <a:t>performance of model.</a:t>
            </a:r>
            <a:endParaRPr sz="1700">
              <a:latin typeface="Montserrat Medium"/>
              <a:ea typeface="Montserrat Medium"/>
              <a:cs typeface="Montserrat Medium"/>
              <a:sym typeface="Montserrat Medium"/>
            </a:endParaRPr>
          </a:p>
        </p:txBody>
      </p:sp>
      <p:sp>
        <p:nvSpPr>
          <p:cNvPr id="328" name="Google Shape;328;g25b29f413a3_0_51"/>
          <p:cNvSpPr txBox="1"/>
          <p:nvPr>
            <p:ph type="title"/>
          </p:nvPr>
        </p:nvSpPr>
        <p:spPr>
          <a:xfrm>
            <a:off x="463550" y="478702"/>
            <a:ext cx="11260200" cy="713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000">
                <a:solidFill>
                  <a:srgbClr val="00B0F0"/>
                </a:solidFill>
                <a:latin typeface="Montserrat"/>
                <a:ea typeface="Montserrat"/>
                <a:cs typeface="Montserrat"/>
                <a:sym typeface="Montserrat"/>
              </a:rPr>
              <a:t>Model Development and Validation</a:t>
            </a:r>
            <a:endParaRPr b="1" sz="3000">
              <a:solidFill>
                <a:srgbClr val="00B0F0"/>
              </a:solidFill>
              <a:latin typeface="Montserrat"/>
              <a:ea typeface="Montserrat"/>
              <a:cs typeface="Montserrat"/>
              <a:sym typeface="Montserrat"/>
            </a:endParaRPr>
          </a:p>
        </p:txBody>
      </p:sp>
      <p:pic>
        <p:nvPicPr>
          <p:cNvPr id="329" name="Google Shape;329;g25b29f413a3_0_51"/>
          <p:cNvPicPr preferRelativeResize="0"/>
          <p:nvPr/>
        </p:nvPicPr>
        <p:blipFill>
          <a:blip r:embed="rId3">
            <a:alphaModFix/>
          </a:blip>
          <a:stretch>
            <a:fillRect/>
          </a:stretch>
        </p:blipFill>
        <p:spPr>
          <a:xfrm>
            <a:off x="7043700" y="2550050"/>
            <a:ext cx="5009675" cy="371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688775" y="667625"/>
            <a:ext cx="10515600" cy="71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Arial Narrow"/>
              <a:buNone/>
            </a:pPr>
            <a:r>
              <a:rPr lang="en-US" sz="2800">
                <a:latin typeface="Montserrat"/>
                <a:ea typeface="Montserrat"/>
                <a:cs typeface="Montserrat"/>
                <a:sym typeface="Montserrat"/>
              </a:rPr>
              <a:t>Agenda</a:t>
            </a:r>
            <a:endParaRPr>
              <a:latin typeface="Montserrat"/>
              <a:ea typeface="Montserrat"/>
              <a:cs typeface="Montserrat"/>
              <a:sym typeface="Montserrat"/>
            </a:endParaRPr>
          </a:p>
        </p:txBody>
      </p:sp>
      <p:sp>
        <p:nvSpPr>
          <p:cNvPr id="115" name="Google Shape;115;p2"/>
          <p:cNvSpPr txBox="1"/>
          <p:nvPr/>
        </p:nvSpPr>
        <p:spPr>
          <a:xfrm>
            <a:off x="1140000" y="1444225"/>
            <a:ext cx="10515600" cy="3576000"/>
          </a:xfrm>
          <a:prstGeom prst="rect">
            <a:avLst/>
          </a:prstGeom>
          <a:noFill/>
          <a:ln>
            <a:noFill/>
          </a:ln>
        </p:spPr>
        <p:txBody>
          <a:bodyPr anchorCtr="0" anchor="t" bIns="45700" lIns="91425" spcFirstLastPara="1" rIns="91425" wrap="square" tIns="45700">
            <a:spAutoFit/>
          </a:bodyPr>
          <a:lstStyle/>
          <a:p>
            <a:pPr indent="-665163" lvl="0" marL="633413" marR="0" rtl="0" algn="l">
              <a:spcBef>
                <a:spcPts val="0"/>
              </a:spcBef>
              <a:spcAft>
                <a:spcPts val="0"/>
              </a:spcAft>
              <a:buClr>
                <a:schemeClr val="lt1"/>
              </a:buClr>
              <a:buSzPts val="2100"/>
              <a:buFont typeface="Montserrat"/>
              <a:buAutoNum type="romanUcPeriod"/>
            </a:pPr>
            <a:r>
              <a:rPr i="0" lang="en-US" sz="2100" cap="none" strike="noStrike">
                <a:solidFill>
                  <a:schemeClr val="lt1"/>
                </a:solidFill>
                <a:uFill>
                  <a:noFill/>
                </a:uFill>
                <a:latin typeface="Montserrat"/>
                <a:ea typeface="Montserrat"/>
                <a:cs typeface="Montserrat"/>
                <a:sym typeface="Montserrat"/>
                <a:hlinkClick action="ppaction://hlinksldjump" r:id="rId3">
                  <a:extLst>
                    <a:ext uri="{A12FA001-AC4F-418D-AE19-62706E023703}">
                      <ahyp:hlinkClr val="tx"/>
                    </a:ext>
                  </a:extLst>
                </a:hlinkClick>
              </a:rPr>
              <a:t>Business Problem and Objectives</a:t>
            </a:r>
            <a:endParaRPr sz="2100">
              <a:solidFill>
                <a:schemeClr val="lt1"/>
              </a:solidFill>
              <a:latin typeface="Montserrat"/>
              <a:ea typeface="Montserrat"/>
              <a:cs typeface="Montserrat"/>
              <a:sym typeface="Montserrat"/>
            </a:endParaRPr>
          </a:p>
          <a:p>
            <a:pPr indent="-665162" lvl="0" marL="633412" marR="0" rtl="0" algn="l">
              <a:spcBef>
                <a:spcPts val="1000"/>
              </a:spcBef>
              <a:spcAft>
                <a:spcPts val="0"/>
              </a:spcAft>
              <a:buClr>
                <a:schemeClr val="lt1"/>
              </a:buClr>
              <a:buSzPts val="2100"/>
              <a:buFont typeface="Montserrat"/>
              <a:buAutoNum type="romanUcPeriod"/>
            </a:pPr>
            <a:r>
              <a:rPr lang="en-US" sz="2100">
                <a:solidFill>
                  <a:schemeClr val="lt1"/>
                </a:solidFill>
                <a:uFill>
                  <a:noFill/>
                </a:uFill>
                <a:latin typeface="Montserrat"/>
                <a:ea typeface="Montserrat"/>
                <a:cs typeface="Montserrat"/>
                <a:sym typeface="Montserrat"/>
                <a:hlinkClick action="ppaction://hlinksldjump" r:id="rId4">
                  <a:extLst>
                    <a:ext uri="{A12FA001-AC4F-418D-AE19-62706E023703}">
                      <ahyp:hlinkClr val="tx"/>
                    </a:ext>
                  </a:extLst>
                </a:hlinkClick>
              </a:rPr>
              <a:t>Data Overview</a:t>
            </a:r>
            <a:r>
              <a:rPr lang="en-US" sz="2100">
                <a:solidFill>
                  <a:schemeClr val="lt1"/>
                </a:solidFill>
                <a:latin typeface="Montserrat"/>
                <a:ea typeface="Montserrat"/>
                <a:cs typeface="Montserrat"/>
                <a:sym typeface="Montserrat"/>
              </a:rPr>
              <a:t> </a:t>
            </a:r>
            <a:endParaRPr sz="2100">
              <a:solidFill>
                <a:schemeClr val="lt1"/>
              </a:solidFill>
              <a:latin typeface="Montserrat"/>
              <a:ea typeface="Montserrat"/>
              <a:cs typeface="Montserrat"/>
              <a:sym typeface="Montserrat"/>
            </a:endParaRPr>
          </a:p>
          <a:p>
            <a:pPr indent="-665163" lvl="0" marL="633413" marR="0" rtl="0" algn="l">
              <a:spcBef>
                <a:spcPts val="1000"/>
              </a:spcBef>
              <a:spcAft>
                <a:spcPts val="0"/>
              </a:spcAft>
              <a:buClr>
                <a:schemeClr val="lt1"/>
              </a:buClr>
              <a:buSzPts val="2100"/>
              <a:buFont typeface="Montserrat"/>
              <a:buAutoNum type="romanUcPeriod"/>
            </a:pPr>
            <a:r>
              <a:rPr lang="en-US" sz="2100">
                <a:solidFill>
                  <a:schemeClr val="lt1"/>
                </a:solidFill>
                <a:uFill>
                  <a:noFill/>
                </a:uFill>
                <a:latin typeface="Montserrat"/>
                <a:ea typeface="Montserrat"/>
                <a:cs typeface="Montserrat"/>
                <a:sym typeface="Montserrat"/>
                <a:hlinkClick action="ppaction://hlinksldjump" r:id="rId5">
                  <a:extLst>
                    <a:ext uri="{A12FA001-AC4F-418D-AE19-62706E023703}">
                      <ahyp:hlinkClr val="tx"/>
                    </a:ext>
                  </a:extLst>
                </a:hlinkClick>
              </a:rPr>
              <a:t>Data Preparation and Pre-processing</a:t>
            </a:r>
            <a:endParaRPr sz="2100">
              <a:solidFill>
                <a:schemeClr val="lt1"/>
              </a:solidFill>
              <a:latin typeface="Montserrat"/>
              <a:ea typeface="Montserrat"/>
              <a:cs typeface="Montserrat"/>
              <a:sym typeface="Montserrat"/>
            </a:endParaRPr>
          </a:p>
          <a:p>
            <a:pPr indent="-665162" lvl="0" marL="633412" marR="0" rtl="0" algn="l">
              <a:spcBef>
                <a:spcPts val="1000"/>
              </a:spcBef>
              <a:spcAft>
                <a:spcPts val="0"/>
              </a:spcAft>
              <a:buClr>
                <a:schemeClr val="lt1"/>
              </a:buClr>
              <a:buSzPts val="2100"/>
              <a:buFont typeface="Montserrat"/>
              <a:buAutoNum type="romanUcPeriod"/>
            </a:pPr>
            <a:r>
              <a:rPr i="0" lang="en-US" sz="2100" cap="none" strike="noStrike">
                <a:solidFill>
                  <a:schemeClr val="lt1"/>
                </a:solidFill>
                <a:uFill>
                  <a:noFill/>
                </a:uFill>
                <a:latin typeface="Montserrat"/>
                <a:ea typeface="Montserrat"/>
                <a:cs typeface="Montserrat"/>
                <a:sym typeface="Montserrat"/>
                <a:hlinkClick action="ppaction://hlinksldjump" r:id="rId6">
                  <a:extLst>
                    <a:ext uri="{A12FA001-AC4F-418D-AE19-62706E023703}">
                      <ahyp:hlinkClr val="tx"/>
                    </a:ext>
                  </a:extLst>
                </a:hlinkClick>
              </a:rPr>
              <a:t>Exploratory Data Analysis</a:t>
            </a:r>
            <a:endParaRPr sz="2100">
              <a:solidFill>
                <a:schemeClr val="lt1"/>
              </a:solidFill>
              <a:latin typeface="Montserrat"/>
              <a:ea typeface="Montserrat"/>
              <a:cs typeface="Montserrat"/>
              <a:sym typeface="Montserrat"/>
            </a:endParaRPr>
          </a:p>
          <a:p>
            <a:pPr indent="-665163" lvl="0" marL="633413" marR="0" rtl="0" algn="l">
              <a:spcBef>
                <a:spcPts val="1000"/>
              </a:spcBef>
              <a:spcAft>
                <a:spcPts val="0"/>
              </a:spcAft>
              <a:buClr>
                <a:schemeClr val="lt1"/>
              </a:buClr>
              <a:buSzPts val="2100"/>
              <a:buFont typeface="Montserrat"/>
              <a:buAutoNum type="romanUcPeriod"/>
            </a:pPr>
            <a:r>
              <a:rPr lang="en-US" sz="2100">
                <a:solidFill>
                  <a:schemeClr val="lt1"/>
                </a:solidFill>
                <a:uFill>
                  <a:noFill/>
                </a:uFill>
                <a:latin typeface="Montserrat"/>
                <a:ea typeface="Montserrat"/>
                <a:cs typeface="Montserrat"/>
                <a:sym typeface="Montserrat"/>
                <a:hlinkClick action="ppaction://hlinksldjump" r:id="rId7">
                  <a:extLst>
                    <a:ext uri="{A12FA001-AC4F-418D-AE19-62706E023703}">
                      <ahyp:hlinkClr val="tx"/>
                    </a:ext>
                  </a:extLst>
                </a:hlinkClick>
              </a:rPr>
              <a:t>Feature Importance</a:t>
            </a:r>
            <a:endParaRPr sz="2100">
              <a:solidFill>
                <a:schemeClr val="lt1"/>
              </a:solidFill>
              <a:latin typeface="Montserrat"/>
              <a:ea typeface="Montserrat"/>
              <a:cs typeface="Montserrat"/>
              <a:sym typeface="Montserrat"/>
            </a:endParaRPr>
          </a:p>
          <a:p>
            <a:pPr indent="-665163" lvl="0" marL="633413" marR="0" rtl="0" algn="l">
              <a:spcBef>
                <a:spcPts val="1000"/>
              </a:spcBef>
              <a:spcAft>
                <a:spcPts val="0"/>
              </a:spcAft>
              <a:buClr>
                <a:schemeClr val="lt1"/>
              </a:buClr>
              <a:buSzPts val="2100"/>
              <a:buFont typeface="Montserrat"/>
              <a:buAutoNum type="romanUcPeriod"/>
            </a:pPr>
            <a:r>
              <a:rPr i="0" lang="en-US" sz="2100" cap="none" strike="noStrike">
                <a:solidFill>
                  <a:schemeClr val="lt1"/>
                </a:solidFill>
                <a:uFill>
                  <a:noFill/>
                </a:uFill>
                <a:latin typeface="Montserrat"/>
                <a:ea typeface="Montserrat"/>
                <a:cs typeface="Montserrat"/>
                <a:sym typeface="Montserrat"/>
                <a:hlinkClick action="ppaction://hlinksldjump" r:id="rId8">
                  <a:extLst>
                    <a:ext uri="{A12FA001-AC4F-418D-AE19-62706E023703}">
                      <ahyp:hlinkClr val="tx"/>
                    </a:ext>
                  </a:extLst>
                </a:hlinkClick>
              </a:rPr>
              <a:t>Model Development and Validations</a:t>
            </a:r>
            <a:endParaRPr sz="2100">
              <a:solidFill>
                <a:schemeClr val="lt1"/>
              </a:solidFill>
              <a:latin typeface="Montserrat"/>
              <a:ea typeface="Montserrat"/>
              <a:cs typeface="Montserrat"/>
              <a:sym typeface="Montserrat"/>
            </a:endParaRPr>
          </a:p>
          <a:p>
            <a:pPr indent="-665162" lvl="0" marL="633412" marR="0" rtl="0" algn="l">
              <a:spcBef>
                <a:spcPts val="1000"/>
              </a:spcBef>
              <a:spcAft>
                <a:spcPts val="0"/>
              </a:spcAft>
              <a:buClr>
                <a:srgbClr val="FFFFFF"/>
              </a:buClr>
              <a:buSzPts val="2100"/>
              <a:buFont typeface="Montserrat"/>
              <a:buAutoNum type="romanUcPeriod"/>
            </a:pPr>
            <a:r>
              <a:rPr i="0" lang="en-US" sz="2100" u="none" cap="none" strike="noStrike">
                <a:solidFill>
                  <a:srgbClr val="FFFFFF"/>
                </a:solidFill>
                <a:latin typeface="Montserrat"/>
                <a:ea typeface="Montserrat"/>
                <a:cs typeface="Montserrat"/>
                <a:sym typeface="Montserrat"/>
              </a:rPr>
              <a:t>Busines</a:t>
            </a:r>
            <a:r>
              <a:rPr lang="en-US" sz="2100">
                <a:solidFill>
                  <a:srgbClr val="FFFFFF"/>
                </a:solidFill>
                <a:latin typeface="Montserrat"/>
                <a:ea typeface="Montserrat"/>
                <a:cs typeface="Montserrat"/>
                <a:sym typeface="Montserrat"/>
              </a:rPr>
              <a:t>s Recommendation and Next Steps</a:t>
            </a:r>
            <a:endParaRPr sz="2100">
              <a:latin typeface="Montserrat"/>
              <a:ea typeface="Montserrat"/>
              <a:cs typeface="Montserrat"/>
              <a:sym typeface="Montserrat"/>
            </a:endParaRPr>
          </a:p>
          <a:p>
            <a:pPr indent="-665163" lvl="0" marL="633413" marR="0" rtl="0" algn="l">
              <a:spcBef>
                <a:spcPts val="1000"/>
              </a:spcBef>
              <a:spcAft>
                <a:spcPts val="0"/>
              </a:spcAft>
              <a:buClr>
                <a:srgbClr val="FFFFFF"/>
              </a:buClr>
              <a:buSzPts val="2100"/>
              <a:buFont typeface="Montserrat"/>
              <a:buAutoNum type="romanUcPeriod"/>
            </a:pPr>
            <a:r>
              <a:rPr lang="en-US" sz="2100">
                <a:solidFill>
                  <a:srgbClr val="FFFFFF"/>
                </a:solidFill>
                <a:latin typeface="Montserrat"/>
                <a:ea typeface="Montserrat"/>
                <a:cs typeface="Montserrat"/>
                <a:sym typeface="Montserrat"/>
              </a:rPr>
              <a:t>Appendix</a:t>
            </a:r>
            <a:endParaRPr i="1" sz="21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5b29f413a3_0_59"/>
          <p:cNvSpPr txBox="1"/>
          <p:nvPr>
            <p:ph idx="1" type="body"/>
          </p:nvPr>
        </p:nvSpPr>
        <p:spPr>
          <a:xfrm>
            <a:off x="463550" y="1555250"/>
            <a:ext cx="7560300" cy="47778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1000"/>
              </a:spcBef>
              <a:spcAft>
                <a:spcPts val="0"/>
              </a:spcAft>
              <a:buNone/>
            </a:pPr>
            <a:r>
              <a:rPr b="1" lang="en-US" sz="2200">
                <a:latin typeface="Montserrat"/>
                <a:ea typeface="Montserrat"/>
                <a:cs typeface="Montserrat"/>
                <a:sym typeface="Montserrat"/>
              </a:rPr>
              <a:t>Naive Bayes </a:t>
            </a:r>
            <a:endParaRPr b="1" sz="2200">
              <a:latin typeface="Montserrat"/>
              <a:ea typeface="Montserrat"/>
              <a:cs typeface="Montserrat"/>
              <a:sym typeface="Montserrat"/>
            </a:endParaRPr>
          </a:p>
          <a:p>
            <a:pPr indent="0" lvl="0" marL="0" marR="0" rtl="0" algn="l">
              <a:lnSpc>
                <a:spcPct val="90000"/>
              </a:lnSpc>
              <a:spcBef>
                <a:spcPts val="1000"/>
              </a:spcBef>
              <a:spcAft>
                <a:spcPts val="0"/>
              </a:spcAft>
              <a:buNone/>
            </a:pPr>
            <a:r>
              <a:t/>
            </a:r>
            <a:endParaRPr>
              <a:latin typeface="Montserrat Medium"/>
              <a:ea typeface="Montserrat Medium"/>
              <a:cs typeface="Montserrat Medium"/>
              <a:sym typeface="Montserrat Medium"/>
            </a:endParaRPr>
          </a:p>
          <a:p>
            <a:pPr indent="0" lvl="0" marL="0" marR="0" rtl="0" algn="l">
              <a:lnSpc>
                <a:spcPct val="90000"/>
              </a:lnSpc>
              <a:spcBef>
                <a:spcPts val="1000"/>
              </a:spcBef>
              <a:spcAft>
                <a:spcPts val="0"/>
              </a:spcAft>
              <a:buNone/>
            </a:pPr>
            <a:r>
              <a:rPr lang="en-US" sz="1700">
                <a:latin typeface="Montserrat Medium"/>
                <a:ea typeface="Montserrat Medium"/>
                <a:cs typeface="Montserrat Medium"/>
                <a:sym typeface="Montserrat Medium"/>
              </a:rPr>
              <a:t>Naive Bayes is a simple yet powerful probabilistic classification algorithm that is widely used in various machine learning applications. </a:t>
            </a:r>
            <a:endParaRPr sz="1700">
              <a:latin typeface="Montserrat Medium"/>
              <a:ea typeface="Montserrat Medium"/>
              <a:cs typeface="Montserrat Medium"/>
              <a:sym typeface="Montserrat Medium"/>
            </a:endParaRPr>
          </a:p>
          <a:p>
            <a:pPr indent="0" lvl="0" marL="0" marR="0" rtl="0" algn="l">
              <a:lnSpc>
                <a:spcPct val="90000"/>
              </a:lnSpc>
              <a:spcBef>
                <a:spcPts val="1000"/>
              </a:spcBef>
              <a:spcAft>
                <a:spcPts val="0"/>
              </a:spcAft>
              <a:buNone/>
            </a:pPr>
            <a:r>
              <a:rPr lang="en-US" sz="1700">
                <a:latin typeface="Montserrat Medium"/>
                <a:ea typeface="Montserrat Medium"/>
                <a:cs typeface="Montserrat Medium"/>
                <a:sym typeface="Montserrat Medium"/>
              </a:rPr>
              <a:t>S</a:t>
            </a:r>
            <a:r>
              <a:rPr lang="en-US" sz="1700">
                <a:latin typeface="Montserrat Medium"/>
                <a:ea typeface="Montserrat Medium"/>
                <a:cs typeface="Montserrat Medium"/>
                <a:sym typeface="Montserrat Medium"/>
              </a:rPr>
              <a:t>implicity</a:t>
            </a:r>
            <a:r>
              <a:rPr lang="en-US" sz="1700">
                <a:latin typeface="Montserrat Medium"/>
                <a:ea typeface="Montserrat Medium"/>
                <a:cs typeface="Montserrat Medium"/>
                <a:sym typeface="Montserrat Medium"/>
              </a:rPr>
              <a:t> and Efficiency: It is a simple and easy-to-understand algorithm. It is computationally efficient and can handle large datasets with a relatively small amount of memory, making it well-suited for real-time or online learning scenarios.</a:t>
            </a:r>
            <a:endParaRPr>
              <a:latin typeface="Montserrat Medium"/>
              <a:ea typeface="Montserrat Medium"/>
              <a:cs typeface="Montserrat Medium"/>
              <a:sym typeface="Montserrat Medium"/>
            </a:endParaRPr>
          </a:p>
        </p:txBody>
      </p:sp>
      <p:sp>
        <p:nvSpPr>
          <p:cNvPr id="335" name="Google Shape;335;g25b29f413a3_0_59"/>
          <p:cNvSpPr txBox="1"/>
          <p:nvPr>
            <p:ph type="title"/>
          </p:nvPr>
        </p:nvSpPr>
        <p:spPr>
          <a:xfrm>
            <a:off x="463550" y="478702"/>
            <a:ext cx="11260200" cy="713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000">
                <a:solidFill>
                  <a:srgbClr val="00B0F0"/>
                </a:solidFill>
                <a:latin typeface="Montserrat"/>
                <a:ea typeface="Montserrat"/>
                <a:cs typeface="Montserrat"/>
                <a:sym typeface="Montserrat"/>
              </a:rPr>
              <a:t>Model Development and Validation</a:t>
            </a:r>
            <a:endParaRPr b="1" sz="3000">
              <a:solidFill>
                <a:srgbClr val="00B0F0"/>
              </a:solidFill>
              <a:latin typeface="Montserrat"/>
              <a:ea typeface="Montserrat"/>
              <a:cs typeface="Montserrat"/>
              <a:sym typeface="Montserrat"/>
            </a:endParaRPr>
          </a:p>
        </p:txBody>
      </p:sp>
      <p:pic>
        <p:nvPicPr>
          <p:cNvPr id="336" name="Google Shape;336;g25b29f413a3_0_59"/>
          <p:cNvPicPr preferRelativeResize="0"/>
          <p:nvPr/>
        </p:nvPicPr>
        <p:blipFill>
          <a:blip r:embed="rId3">
            <a:alphaModFix/>
          </a:blip>
          <a:stretch>
            <a:fillRect/>
          </a:stretch>
        </p:blipFill>
        <p:spPr>
          <a:xfrm>
            <a:off x="2802008" y="4858508"/>
            <a:ext cx="2883400" cy="892325"/>
          </a:xfrm>
          <a:prstGeom prst="rect">
            <a:avLst/>
          </a:prstGeom>
          <a:noFill/>
          <a:ln>
            <a:noFill/>
          </a:ln>
        </p:spPr>
      </p:pic>
      <p:pic>
        <p:nvPicPr>
          <p:cNvPr id="337" name="Google Shape;337;g25b29f413a3_0_59"/>
          <p:cNvPicPr preferRelativeResize="0"/>
          <p:nvPr/>
        </p:nvPicPr>
        <p:blipFill>
          <a:blip r:embed="rId4">
            <a:alphaModFix/>
          </a:blip>
          <a:stretch>
            <a:fillRect/>
          </a:stretch>
        </p:blipFill>
        <p:spPr>
          <a:xfrm>
            <a:off x="7538174" y="1873674"/>
            <a:ext cx="4269050" cy="3877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g25b29f413a3_0_81"/>
          <p:cNvPicPr preferRelativeResize="0"/>
          <p:nvPr/>
        </p:nvPicPr>
        <p:blipFill>
          <a:blip r:embed="rId3">
            <a:alphaModFix/>
          </a:blip>
          <a:stretch>
            <a:fillRect/>
          </a:stretch>
        </p:blipFill>
        <p:spPr>
          <a:xfrm>
            <a:off x="158750" y="2007525"/>
            <a:ext cx="4076575" cy="3500725"/>
          </a:xfrm>
          <a:prstGeom prst="rect">
            <a:avLst/>
          </a:prstGeom>
          <a:noFill/>
          <a:ln>
            <a:noFill/>
          </a:ln>
        </p:spPr>
      </p:pic>
      <p:sp>
        <p:nvSpPr>
          <p:cNvPr id="343" name="Google Shape;343;g25b29f413a3_0_81"/>
          <p:cNvSpPr txBox="1"/>
          <p:nvPr/>
        </p:nvSpPr>
        <p:spPr>
          <a:xfrm>
            <a:off x="891425" y="1512800"/>
            <a:ext cx="26112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00B0F0"/>
                </a:solidFill>
                <a:latin typeface="Montserrat"/>
                <a:ea typeface="Montserrat"/>
                <a:cs typeface="Montserrat"/>
                <a:sym typeface="Montserrat"/>
              </a:rPr>
              <a:t>Random Forest</a:t>
            </a:r>
            <a:endParaRPr b="1" sz="1800">
              <a:solidFill>
                <a:srgbClr val="00B0F0"/>
              </a:solidFill>
              <a:latin typeface="Montserrat"/>
              <a:ea typeface="Montserrat"/>
              <a:cs typeface="Montserrat"/>
              <a:sym typeface="Montserrat"/>
            </a:endParaRPr>
          </a:p>
        </p:txBody>
      </p:sp>
      <p:sp>
        <p:nvSpPr>
          <p:cNvPr id="344" name="Google Shape;344;g25b29f413a3_0_81"/>
          <p:cNvSpPr txBox="1"/>
          <p:nvPr>
            <p:ph type="title"/>
          </p:nvPr>
        </p:nvSpPr>
        <p:spPr>
          <a:xfrm>
            <a:off x="463550" y="478702"/>
            <a:ext cx="11260200" cy="713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2800">
                <a:solidFill>
                  <a:srgbClr val="00B0F0"/>
                </a:solidFill>
                <a:latin typeface="Montserrat"/>
                <a:ea typeface="Montserrat"/>
                <a:cs typeface="Montserrat"/>
                <a:sym typeface="Montserrat"/>
              </a:rPr>
              <a:t>Learning Curves for model</a:t>
            </a:r>
            <a:endParaRPr b="1" sz="2800">
              <a:solidFill>
                <a:srgbClr val="00B0F0"/>
              </a:solidFill>
              <a:latin typeface="Montserrat"/>
              <a:ea typeface="Montserrat"/>
              <a:cs typeface="Montserrat"/>
              <a:sym typeface="Montserrat"/>
            </a:endParaRPr>
          </a:p>
        </p:txBody>
      </p:sp>
      <p:pic>
        <p:nvPicPr>
          <p:cNvPr id="345" name="Google Shape;345;g25b29f413a3_0_81"/>
          <p:cNvPicPr preferRelativeResize="0"/>
          <p:nvPr/>
        </p:nvPicPr>
        <p:blipFill>
          <a:blip r:embed="rId4">
            <a:alphaModFix/>
          </a:blip>
          <a:stretch>
            <a:fillRect/>
          </a:stretch>
        </p:blipFill>
        <p:spPr>
          <a:xfrm>
            <a:off x="3828725" y="2007525"/>
            <a:ext cx="3895125" cy="3414950"/>
          </a:xfrm>
          <a:prstGeom prst="rect">
            <a:avLst/>
          </a:prstGeom>
          <a:noFill/>
          <a:ln>
            <a:noFill/>
          </a:ln>
        </p:spPr>
      </p:pic>
      <p:sp>
        <p:nvSpPr>
          <p:cNvPr id="346" name="Google Shape;346;g25b29f413a3_0_81"/>
          <p:cNvSpPr txBox="1"/>
          <p:nvPr/>
        </p:nvSpPr>
        <p:spPr>
          <a:xfrm>
            <a:off x="4235325" y="1475600"/>
            <a:ext cx="26112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00B0F0"/>
                </a:solidFill>
                <a:latin typeface="Montserrat"/>
                <a:ea typeface="Montserrat"/>
                <a:cs typeface="Montserrat"/>
                <a:sym typeface="Montserrat"/>
              </a:rPr>
              <a:t>KNN</a:t>
            </a:r>
            <a:endParaRPr b="1" sz="1800">
              <a:solidFill>
                <a:srgbClr val="00B0F0"/>
              </a:solidFill>
              <a:latin typeface="Montserrat"/>
              <a:ea typeface="Montserrat"/>
              <a:cs typeface="Montserrat"/>
              <a:sym typeface="Montserrat"/>
            </a:endParaRPr>
          </a:p>
        </p:txBody>
      </p:sp>
      <p:pic>
        <p:nvPicPr>
          <p:cNvPr id="347" name="Google Shape;347;g25b29f413a3_0_81"/>
          <p:cNvPicPr preferRelativeResize="0"/>
          <p:nvPr/>
        </p:nvPicPr>
        <p:blipFill rotWithShape="1">
          <a:blip r:embed="rId5">
            <a:alphaModFix/>
          </a:blip>
          <a:srcRect b="0" l="0" r="0" t="2505"/>
          <a:stretch/>
        </p:blipFill>
        <p:spPr>
          <a:xfrm>
            <a:off x="7470025" y="2007525"/>
            <a:ext cx="4541135" cy="3414950"/>
          </a:xfrm>
          <a:prstGeom prst="rect">
            <a:avLst/>
          </a:prstGeom>
          <a:noFill/>
          <a:ln>
            <a:noFill/>
          </a:ln>
        </p:spPr>
      </p:pic>
      <p:sp>
        <p:nvSpPr>
          <p:cNvPr id="348" name="Google Shape;348;g25b29f413a3_0_81"/>
          <p:cNvSpPr txBox="1"/>
          <p:nvPr/>
        </p:nvSpPr>
        <p:spPr>
          <a:xfrm>
            <a:off x="8226938" y="1541450"/>
            <a:ext cx="30273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00B0F0"/>
                </a:solidFill>
                <a:latin typeface="Montserrat"/>
                <a:ea typeface="Montserrat"/>
                <a:cs typeface="Montserrat"/>
                <a:sym typeface="Montserrat"/>
              </a:rPr>
              <a:t>Naive Bayes</a:t>
            </a:r>
            <a:endParaRPr b="1" sz="1800">
              <a:solidFill>
                <a:srgbClr val="00B0F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5c609da066_0_0"/>
          <p:cNvSpPr txBox="1"/>
          <p:nvPr>
            <p:ph idx="1" type="body"/>
          </p:nvPr>
        </p:nvSpPr>
        <p:spPr>
          <a:xfrm>
            <a:off x="463550" y="969475"/>
            <a:ext cx="11728500" cy="5736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US">
                <a:solidFill>
                  <a:srgbClr val="00B0F0"/>
                </a:solidFill>
                <a:latin typeface="Montserrat"/>
                <a:ea typeface="Montserrat"/>
                <a:cs typeface="Montserrat"/>
                <a:sym typeface="Montserrat"/>
              </a:rPr>
              <a:t>Confusion Matrix</a:t>
            </a:r>
            <a:endParaRPr/>
          </a:p>
        </p:txBody>
      </p:sp>
      <p:sp>
        <p:nvSpPr>
          <p:cNvPr id="354" name="Google Shape;354;g25c609da066_0_0"/>
          <p:cNvSpPr txBox="1"/>
          <p:nvPr>
            <p:ph type="title"/>
          </p:nvPr>
        </p:nvSpPr>
        <p:spPr>
          <a:xfrm>
            <a:off x="465900" y="322752"/>
            <a:ext cx="11260200" cy="713100"/>
          </a:xfrm>
          <a:prstGeom prst="rect">
            <a:avLst/>
          </a:prstGeom>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2800">
                <a:solidFill>
                  <a:srgbClr val="00B0F0"/>
                </a:solidFill>
                <a:latin typeface="Montserrat"/>
                <a:ea typeface="Montserrat"/>
                <a:cs typeface="Montserrat"/>
                <a:sym typeface="Montserrat"/>
              </a:rPr>
              <a:t>Summary for model Techniques selection</a:t>
            </a:r>
            <a:endParaRPr b="1" sz="2800">
              <a:solidFill>
                <a:srgbClr val="00B0F0"/>
              </a:solidFill>
              <a:latin typeface="Montserrat"/>
              <a:ea typeface="Montserrat"/>
              <a:cs typeface="Montserrat"/>
              <a:sym typeface="Montserrat"/>
            </a:endParaRPr>
          </a:p>
        </p:txBody>
      </p:sp>
      <p:sp>
        <p:nvSpPr>
          <p:cNvPr id="355" name="Google Shape;355;g25c609da066_0_0"/>
          <p:cNvSpPr txBox="1"/>
          <p:nvPr/>
        </p:nvSpPr>
        <p:spPr>
          <a:xfrm>
            <a:off x="463550" y="1337700"/>
            <a:ext cx="3880200" cy="4161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Clr>
                <a:schemeClr val="dk1"/>
              </a:buClr>
              <a:buSzPts val="1100"/>
              <a:buFont typeface="Arial"/>
              <a:buNone/>
            </a:pPr>
            <a:r>
              <a:rPr b="1" lang="en-US" sz="1600">
                <a:solidFill>
                  <a:srgbClr val="00B0F0"/>
                </a:solidFill>
                <a:latin typeface="Montserrat"/>
                <a:ea typeface="Montserrat"/>
                <a:cs typeface="Montserrat"/>
                <a:sym typeface="Montserrat"/>
              </a:rPr>
              <a:t>Random Forest</a:t>
            </a:r>
            <a:endParaRPr>
              <a:solidFill>
                <a:srgbClr val="00B0F0"/>
              </a:solidFill>
              <a:latin typeface="Montserrat"/>
              <a:ea typeface="Montserrat"/>
              <a:cs typeface="Montserrat"/>
              <a:sym typeface="Montserrat"/>
            </a:endParaRPr>
          </a:p>
        </p:txBody>
      </p:sp>
      <p:pic>
        <p:nvPicPr>
          <p:cNvPr id="356" name="Google Shape;356;g25c609da066_0_0"/>
          <p:cNvPicPr preferRelativeResize="0"/>
          <p:nvPr/>
        </p:nvPicPr>
        <p:blipFill>
          <a:blip r:embed="rId3">
            <a:alphaModFix/>
          </a:blip>
          <a:stretch>
            <a:fillRect/>
          </a:stretch>
        </p:blipFill>
        <p:spPr>
          <a:xfrm>
            <a:off x="461975" y="2248450"/>
            <a:ext cx="3553271" cy="1143000"/>
          </a:xfrm>
          <a:prstGeom prst="rect">
            <a:avLst/>
          </a:prstGeom>
          <a:noFill/>
          <a:ln>
            <a:noFill/>
          </a:ln>
        </p:spPr>
      </p:pic>
      <p:pic>
        <p:nvPicPr>
          <p:cNvPr id="357" name="Google Shape;357;g25c609da066_0_0"/>
          <p:cNvPicPr preferRelativeResize="0"/>
          <p:nvPr/>
        </p:nvPicPr>
        <p:blipFill>
          <a:blip r:embed="rId4">
            <a:alphaModFix/>
          </a:blip>
          <a:stretch>
            <a:fillRect/>
          </a:stretch>
        </p:blipFill>
        <p:spPr>
          <a:xfrm>
            <a:off x="878529" y="3653225"/>
            <a:ext cx="3429886" cy="2803775"/>
          </a:xfrm>
          <a:prstGeom prst="rect">
            <a:avLst/>
          </a:prstGeom>
          <a:noFill/>
          <a:ln>
            <a:noFill/>
          </a:ln>
        </p:spPr>
      </p:pic>
      <p:sp>
        <p:nvSpPr>
          <p:cNvPr id="358" name="Google Shape;358;g25c609da066_0_0"/>
          <p:cNvSpPr txBox="1"/>
          <p:nvPr/>
        </p:nvSpPr>
        <p:spPr>
          <a:xfrm>
            <a:off x="4560024" y="1352400"/>
            <a:ext cx="3307500" cy="3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00B0F0"/>
                </a:solidFill>
                <a:latin typeface="Montserrat"/>
                <a:ea typeface="Montserrat"/>
                <a:cs typeface="Montserrat"/>
                <a:sym typeface="Montserrat"/>
              </a:rPr>
              <a:t>KNN</a:t>
            </a:r>
            <a:endParaRPr b="1" sz="1600">
              <a:solidFill>
                <a:srgbClr val="00B0F0"/>
              </a:solidFill>
              <a:latin typeface="Montserrat"/>
              <a:ea typeface="Montserrat"/>
              <a:cs typeface="Montserrat"/>
              <a:sym typeface="Montserrat"/>
            </a:endParaRPr>
          </a:p>
        </p:txBody>
      </p:sp>
      <p:pic>
        <p:nvPicPr>
          <p:cNvPr id="359" name="Google Shape;359;g25c609da066_0_0"/>
          <p:cNvPicPr preferRelativeResize="0"/>
          <p:nvPr/>
        </p:nvPicPr>
        <p:blipFill>
          <a:blip r:embed="rId5">
            <a:alphaModFix/>
          </a:blip>
          <a:stretch>
            <a:fillRect/>
          </a:stretch>
        </p:blipFill>
        <p:spPr>
          <a:xfrm>
            <a:off x="4427968" y="2155012"/>
            <a:ext cx="3153503" cy="1247775"/>
          </a:xfrm>
          <a:prstGeom prst="rect">
            <a:avLst/>
          </a:prstGeom>
          <a:noFill/>
          <a:ln>
            <a:noFill/>
          </a:ln>
        </p:spPr>
      </p:pic>
      <p:pic>
        <p:nvPicPr>
          <p:cNvPr id="360" name="Google Shape;360;g25c609da066_0_0"/>
          <p:cNvPicPr preferRelativeResize="0"/>
          <p:nvPr/>
        </p:nvPicPr>
        <p:blipFill>
          <a:blip r:embed="rId6">
            <a:alphaModFix/>
          </a:blip>
          <a:stretch>
            <a:fillRect/>
          </a:stretch>
        </p:blipFill>
        <p:spPr>
          <a:xfrm>
            <a:off x="4560018" y="3555187"/>
            <a:ext cx="3671081" cy="2845613"/>
          </a:xfrm>
          <a:prstGeom prst="rect">
            <a:avLst/>
          </a:prstGeom>
          <a:noFill/>
          <a:ln>
            <a:noFill/>
          </a:ln>
        </p:spPr>
      </p:pic>
      <p:sp>
        <p:nvSpPr>
          <p:cNvPr id="361" name="Google Shape;361;g25c609da066_0_0"/>
          <p:cNvSpPr txBox="1"/>
          <p:nvPr/>
        </p:nvSpPr>
        <p:spPr>
          <a:xfrm>
            <a:off x="8320775" y="1337700"/>
            <a:ext cx="36585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600">
                <a:solidFill>
                  <a:srgbClr val="00B0F0"/>
                </a:solidFill>
                <a:latin typeface="Montserrat"/>
                <a:ea typeface="Montserrat"/>
                <a:cs typeface="Montserrat"/>
                <a:sym typeface="Montserrat"/>
              </a:rPr>
              <a:t>Naive Bayes</a:t>
            </a:r>
            <a:endParaRPr b="1" sz="1600">
              <a:solidFill>
                <a:srgbClr val="00B0F0"/>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00B0F0"/>
              </a:solidFill>
              <a:latin typeface="Montserrat"/>
              <a:ea typeface="Montserrat"/>
              <a:cs typeface="Montserrat"/>
              <a:sym typeface="Montserrat"/>
            </a:endParaRPr>
          </a:p>
        </p:txBody>
      </p:sp>
      <p:pic>
        <p:nvPicPr>
          <p:cNvPr id="362" name="Google Shape;362;g25c609da066_0_0"/>
          <p:cNvPicPr preferRelativeResize="0"/>
          <p:nvPr/>
        </p:nvPicPr>
        <p:blipFill rotWithShape="1">
          <a:blip r:embed="rId7">
            <a:alphaModFix/>
          </a:blip>
          <a:srcRect b="0" l="4462" r="16279" t="0"/>
          <a:stretch/>
        </p:blipFill>
        <p:spPr>
          <a:xfrm>
            <a:off x="8320775" y="3575166"/>
            <a:ext cx="3553275" cy="2701909"/>
          </a:xfrm>
          <a:prstGeom prst="rect">
            <a:avLst/>
          </a:prstGeom>
          <a:noFill/>
          <a:ln>
            <a:noFill/>
          </a:ln>
        </p:spPr>
      </p:pic>
      <p:pic>
        <p:nvPicPr>
          <p:cNvPr id="363" name="Google Shape;363;g25c609da066_0_0"/>
          <p:cNvPicPr preferRelativeResize="0"/>
          <p:nvPr/>
        </p:nvPicPr>
        <p:blipFill>
          <a:blip r:embed="rId8">
            <a:alphaModFix/>
          </a:blip>
          <a:stretch>
            <a:fillRect/>
          </a:stretch>
        </p:blipFill>
        <p:spPr>
          <a:xfrm>
            <a:off x="7960801" y="2194075"/>
            <a:ext cx="3866073" cy="1247775"/>
          </a:xfrm>
          <a:prstGeom prst="rect">
            <a:avLst/>
          </a:prstGeom>
          <a:noFill/>
          <a:ln>
            <a:noFill/>
          </a:ln>
        </p:spPr>
      </p:pic>
      <p:pic>
        <p:nvPicPr>
          <p:cNvPr id="364" name="Google Shape;364;g25c609da066_0_0"/>
          <p:cNvPicPr preferRelativeResize="0"/>
          <p:nvPr/>
        </p:nvPicPr>
        <p:blipFill>
          <a:blip r:embed="rId9">
            <a:alphaModFix/>
          </a:blip>
          <a:stretch>
            <a:fillRect/>
          </a:stretch>
        </p:blipFill>
        <p:spPr>
          <a:xfrm>
            <a:off x="152400" y="152400"/>
            <a:ext cx="125120" cy="17952"/>
          </a:xfrm>
          <a:prstGeom prst="rect">
            <a:avLst/>
          </a:prstGeom>
          <a:noFill/>
          <a:ln>
            <a:noFill/>
          </a:ln>
        </p:spPr>
      </p:pic>
      <p:pic>
        <p:nvPicPr>
          <p:cNvPr id="365" name="Google Shape;365;g25c609da066_0_0"/>
          <p:cNvPicPr preferRelativeResize="0"/>
          <p:nvPr/>
        </p:nvPicPr>
        <p:blipFill>
          <a:blip r:embed="rId10">
            <a:alphaModFix/>
          </a:blip>
          <a:stretch>
            <a:fillRect/>
          </a:stretch>
        </p:blipFill>
        <p:spPr>
          <a:xfrm>
            <a:off x="429920" y="152400"/>
            <a:ext cx="125120" cy="17952"/>
          </a:xfrm>
          <a:prstGeom prst="rect">
            <a:avLst/>
          </a:prstGeom>
          <a:noFill/>
          <a:ln>
            <a:noFill/>
          </a:ln>
        </p:spPr>
      </p:pic>
      <p:pic>
        <p:nvPicPr>
          <p:cNvPr id="366" name="Google Shape;366;g25c609da066_0_0"/>
          <p:cNvPicPr preferRelativeResize="0"/>
          <p:nvPr/>
        </p:nvPicPr>
        <p:blipFill>
          <a:blip r:embed="rId9">
            <a:alphaModFix/>
          </a:blip>
          <a:stretch>
            <a:fillRect/>
          </a:stretch>
        </p:blipFill>
        <p:spPr>
          <a:xfrm>
            <a:off x="707440" y="152400"/>
            <a:ext cx="125120" cy="17952"/>
          </a:xfrm>
          <a:prstGeom prst="rect">
            <a:avLst/>
          </a:prstGeom>
          <a:noFill/>
          <a:ln>
            <a:noFill/>
          </a:ln>
        </p:spPr>
      </p:pic>
      <p:pic>
        <p:nvPicPr>
          <p:cNvPr id="367" name="Google Shape;367;g25c609da066_0_0"/>
          <p:cNvPicPr preferRelativeResize="0"/>
          <p:nvPr/>
        </p:nvPicPr>
        <p:blipFill>
          <a:blip r:embed="rId11">
            <a:alphaModFix/>
          </a:blip>
          <a:stretch>
            <a:fillRect/>
          </a:stretch>
        </p:blipFill>
        <p:spPr>
          <a:xfrm>
            <a:off x="984960" y="152400"/>
            <a:ext cx="152592" cy="17952"/>
          </a:xfrm>
          <a:prstGeom prst="rect">
            <a:avLst/>
          </a:prstGeom>
          <a:noFill/>
          <a:ln>
            <a:noFill/>
          </a:ln>
        </p:spPr>
      </p:pic>
      <p:pic>
        <p:nvPicPr>
          <p:cNvPr id="368" name="Google Shape;368;g25c609da066_0_0"/>
          <p:cNvPicPr preferRelativeResize="0"/>
          <p:nvPr/>
        </p:nvPicPr>
        <p:blipFill>
          <a:blip r:embed="rId11">
            <a:alphaModFix/>
          </a:blip>
          <a:stretch>
            <a:fillRect/>
          </a:stretch>
        </p:blipFill>
        <p:spPr>
          <a:xfrm>
            <a:off x="8788525" y="1840590"/>
            <a:ext cx="2266950" cy="266700"/>
          </a:xfrm>
          <a:prstGeom prst="rect">
            <a:avLst/>
          </a:prstGeom>
          <a:noFill/>
          <a:ln>
            <a:noFill/>
          </a:ln>
        </p:spPr>
      </p:pic>
      <p:pic>
        <p:nvPicPr>
          <p:cNvPr id="369" name="Google Shape;369;g25c609da066_0_0"/>
          <p:cNvPicPr preferRelativeResize="0"/>
          <p:nvPr/>
        </p:nvPicPr>
        <p:blipFill>
          <a:blip r:embed="rId12">
            <a:alphaModFix/>
          </a:blip>
          <a:stretch>
            <a:fillRect/>
          </a:stretch>
        </p:blipFill>
        <p:spPr>
          <a:xfrm>
            <a:off x="5191800" y="1842275"/>
            <a:ext cx="1888850" cy="209550"/>
          </a:xfrm>
          <a:prstGeom prst="rect">
            <a:avLst/>
          </a:prstGeom>
          <a:noFill/>
          <a:ln>
            <a:noFill/>
          </a:ln>
        </p:spPr>
      </p:pic>
      <p:pic>
        <p:nvPicPr>
          <p:cNvPr id="370" name="Google Shape;370;g25c609da066_0_0"/>
          <p:cNvPicPr preferRelativeResize="0"/>
          <p:nvPr/>
        </p:nvPicPr>
        <p:blipFill>
          <a:blip r:embed="rId13">
            <a:alphaModFix/>
          </a:blip>
          <a:stretch>
            <a:fillRect/>
          </a:stretch>
        </p:blipFill>
        <p:spPr>
          <a:xfrm>
            <a:off x="1259525" y="1848728"/>
            <a:ext cx="2200275" cy="304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5c609da066_0_37"/>
          <p:cNvSpPr txBox="1"/>
          <p:nvPr>
            <p:ph idx="1" type="body"/>
          </p:nvPr>
        </p:nvSpPr>
        <p:spPr>
          <a:xfrm>
            <a:off x="465900" y="1545325"/>
            <a:ext cx="11260200" cy="4511100"/>
          </a:xfrm>
          <a:prstGeom prst="rect">
            <a:avLst/>
          </a:prstGeom>
        </p:spPr>
        <p:txBody>
          <a:bodyPr anchorCtr="0" anchor="t" bIns="45700" lIns="91425" spcFirstLastPara="1" rIns="91425" wrap="square" tIns="45700">
            <a:normAutofit/>
          </a:bodyPr>
          <a:lstStyle/>
          <a:p>
            <a:pPr indent="-355600" lvl="0" marL="457200" rtl="0" algn="just">
              <a:spcBef>
                <a:spcPts val="1000"/>
              </a:spcBef>
              <a:spcAft>
                <a:spcPts val="0"/>
              </a:spcAft>
              <a:buSzPts val="2000"/>
              <a:buChar char="•"/>
            </a:pPr>
            <a:r>
              <a:rPr lang="en-US" sz="2000"/>
              <a:t>Based on the delays predicted,  we can proactively inform </a:t>
            </a:r>
            <a:r>
              <a:rPr lang="en-US" sz="2000"/>
              <a:t>passengers</a:t>
            </a:r>
            <a:r>
              <a:rPr lang="en-US" sz="2000"/>
              <a:t> about the potential delay which can help manage the customer’s expectations and to plan their travel better.</a:t>
            </a:r>
            <a:endParaRPr sz="2000"/>
          </a:p>
          <a:p>
            <a:pPr indent="-355600" lvl="0" marL="457200" rtl="0" algn="just">
              <a:spcBef>
                <a:spcPts val="1000"/>
              </a:spcBef>
              <a:spcAft>
                <a:spcPts val="0"/>
              </a:spcAft>
              <a:buSzPts val="2000"/>
              <a:buChar char="•"/>
            </a:pPr>
            <a:r>
              <a:rPr lang="en-US" sz="2000"/>
              <a:t>Predicting delays can help airlines identify potential maintenance issues in advance, allowing for more effective maintenance and repair scheduling. This can lead to fewer unexpected cancellations and delays due to technical issues.</a:t>
            </a:r>
            <a:endParaRPr sz="2000"/>
          </a:p>
          <a:p>
            <a:pPr indent="-355600" lvl="0" marL="457200" rtl="0" algn="just">
              <a:spcBef>
                <a:spcPts val="1000"/>
              </a:spcBef>
              <a:spcAft>
                <a:spcPts val="0"/>
              </a:spcAft>
              <a:buSzPts val="2000"/>
              <a:buChar char="•"/>
            </a:pPr>
            <a:r>
              <a:rPr lang="en-US" sz="2000"/>
              <a:t>Precautionary measures should be readily available to promote readiness in case of medical emergencies.</a:t>
            </a:r>
            <a:endParaRPr sz="2000"/>
          </a:p>
          <a:p>
            <a:pPr indent="-355600" lvl="0" marL="457200" rtl="0" algn="just">
              <a:spcBef>
                <a:spcPts val="1000"/>
              </a:spcBef>
              <a:spcAft>
                <a:spcPts val="0"/>
              </a:spcAft>
              <a:buSzPts val="2000"/>
              <a:buChar char="•"/>
            </a:pPr>
            <a:r>
              <a:rPr lang="en-US" sz="2000"/>
              <a:t>Capacity planning by airlines with regards to season specific footfall can avoid </a:t>
            </a:r>
            <a:r>
              <a:rPr lang="en-US" sz="2000"/>
              <a:t>passenger</a:t>
            </a:r>
            <a:r>
              <a:rPr lang="en-US" sz="2000"/>
              <a:t> </a:t>
            </a:r>
            <a:r>
              <a:rPr lang="en-US" sz="2000"/>
              <a:t>congestion</a:t>
            </a:r>
            <a:r>
              <a:rPr lang="en-US" sz="2000"/>
              <a:t> which would </a:t>
            </a:r>
            <a:r>
              <a:rPr lang="en-US" sz="2000"/>
              <a:t>eventually</a:t>
            </a:r>
            <a:r>
              <a:rPr lang="en-US" sz="2000"/>
              <a:t> reduce chances of chaos.</a:t>
            </a:r>
            <a:endParaRPr sz="2000"/>
          </a:p>
          <a:p>
            <a:pPr indent="-355600" lvl="0" marL="457200" rtl="0" algn="just">
              <a:spcBef>
                <a:spcPts val="1000"/>
              </a:spcBef>
              <a:spcAft>
                <a:spcPts val="0"/>
              </a:spcAft>
              <a:buSzPts val="2000"/>
              <a:buChar char="•"/>
            </a:pPr>
            <a:r>
              <a:rPr lang="en-US" sz="2000"/>
              <a:t>Airports can utilize flight delay predictions to optimize runway scheduling, gate assignments, and overall airport operations, leading to more efficient use of resources.</a:t>
            </a:r>
            <a:endParaRPr sz="2000"/>
          </a:p>
          <a:p>
            <a:pPr indent="-355600" lvl="0" marL="457200" rtl="0" algn="just">
              <a:spcBef>
                <a:spcPts val="1000"/>
              </a:spcBef>
              <a:spcAft>
                <a:spcPts val="1000"/>
              </a:spcAft>
              <a:buSzPts val="2000"/>
              <a:buChar char="•"/>
            </a:pPr>
            <a:r>
              <a:rPr lang="en-US" sz="2000"/>
              <a:t>Knowing about potential delays can help airlines optimize flight routes and fuel consumption, leading to cost savings and reduced carbon footprint.</a:t>
            </a:r>
            <a:endParaRPr sz="2000"/>
          </a:p>
        </p:txBody>
      </p:sp>
      <p:sp>
        <p:nvSpPr>
          <p:cNvPr id="376" name="Google Shape;376;g25c609da066_0_37"/>
          <p:cNvSpPr txBox="1"/>
          <p:nvPr>
            <p:ph idx="2" type="body"/>
          </p:nvPr>
        </p:nvSpPr>
        <p:spPr>
          <a:xfrm>
            <a:off x="463549" y="829683"/>
            <a:ext cx="11260200" cy="6021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800">
                <a:solidFill>
                  <a:srgbClr val="00B0F0"/>
                </a:solidFill>
                <a:latin typeface="Montserrat"/>
                <a:ea typeface="Montserrat"/>
                <a:cs typeface="Montserrat"/>
                <a:sym typeface="Montserrat"/>
              </a:rPr>
              <a:t>Business Recommendation</a:t>
            </a:r>
            <a:endParaRPr b="1" sz="2800">
              <a:solidFill>
                <a:srgbClr val="00B0F0"/>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5d705f039c_0_9"/>
          <p:cNvSpPr txBox="1"/>
          <p:nvPr>
            <p:ph idx="2" type="body"/>
          </p:nvPr>
        </p:nvSpPr>
        <p:spPr>
          <a:xfrm>
            <a:off x="465899" y="966833"/>
            <a:ext cx="11260200" cy="6021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800">
                <a:solidFill>
                  <a:srgbClr val="00B0F0"/>
                </a:solidFill>
                <a:latin typeface="Montserrat"/>
                <a:ea typeface="Montserrat"/>
                <a:cs typeface="Montserrat"/>
                <a:sym typeface="Montserrat"/>
              </a:rPr>
              <a:t>Next Steps</a:t>
            </a:r>
            <a:endParaRPr b="1" sz="2800">
              <a:solidFill>
                <a:srgbClr val="00B0F0"/>
              </a:solidFill>
              <a:latin typeface="Montserrat"/>
              <a:ea typeface="Montserrat"/>
              <a:cs typeface="Montserrat"/>
              <a:sym typeface="Montserrat"/>
            </a:endParaRPr>
          </a:p>
        </p:txBody>
      </p:sp>
      <p:sp>
        <p:nvSpPr>
          <p:cNvPr id="382" name="Google Shape;382;g25d705f039c_0_9"/>
          <p:cNvSpPr txBox="1"/>
          <p:nvPr>
            <p:ph idx="1" type="body"/>
          </p:nvPr>
        </p:nvSpPr>
        <p:spPr>
          <a:xfrm>
            <a:off x="465900" y="1629900"/>
            <a:ext cx="11260200" cy="4516500"/>
          </a:xfrm>
          <a:prstGeom prst="rect">
            <a:avLst/>
          </a:prstGeom>
        </p:spPr>
        <p:txBody>
          <a:bodyPr anchorCtr="0" anchor="t" bIns="45700" lIns="91425" spcFirstLastPara="1" rIns="91425" wrap="square" tIns="45700">
            <a:normAutofit/>
          </a:bodyPr>
          <a:lstStyle/>
          <a:p>
            <a:pPr indent="-342900" lvl="0" marL="457200" marR="0" rtl="0" algn="l">
              <a:lnSpc>
                <a:spcPct val="90000"/>
              </a:lnSpc>
              <a:spcBef>
                <a:spcPts val="1000"/>
              </a:spcBef>
              <a:spcAft>
                <a:spcPts val="0"/>
              </a:spcAft>
              <a:buSzPts val="1800"/>
              <a:buChar char="•"/>
            </a:pPr>
            <a:r>
              <a:rPr b="1" lang="en-US" sz="1800"/>
              <a:t>Deployment and Monitoring</a:t>
            </a:r>
            <a:r>
              <a:rPr lang="en-US" sz="1800"/>
              <a:t>: Deploy the model into production, ensuring it is integrated correctly with your application or system. Set up monitoring to track the model's performance over time and identify any issues or deviations from expected behavior.</a:t>
            </a:r>
            <a:endParaRPr sz="1800"/>
          </a:p>
          <a:p>
            <a:pPr indent="-342900" lvl="0" marL="457200" marR="0" rtl="0" algn="l">
              <a:lnSpc>
                <a:spcPct val="90000"/>
              </a:lnSpc>
              <a:spcBef>
                <a:spcPts val="1000"/>
              </a:spcBef>
              <a:spcAft>
                <a:spcPts val="0"/>
              </a:spcAft>
              <a:buSzPts val="1800"/>
              <a:buChar char="•"/>
            </a:pPr>
            <a:r>
              <a:rPr b="1" lang="en-US" sz="1800"/>
              <a:t>Model Maintenance</a:t>
            </a:r>
            <a:r>
              <a:rPr lang="en-US" sz="1800"/>
              <a:t>: Regularly maintain and update the model as needed. Monitor its performance in the real-world environment and make improvements based on user feedback and changes in the data distribution.</a:t>
            </a:r>
            <a:endParaRPr sz="1800"/>
          </a:p>
          <a:p>
            <a:pPr indent="-342900" lvl="0" marL="457200" rtl="0" algn="l">
              <a:spcBef>
                <a:spcPts val="1000"/>
              </a:spcBef>
              <a:spcAft>
                <a:spcPts val="0"/>
              </a:spcAft>
              <a:buSzPts val="1800"/>
              <a:buChar char="•"/>
            </a:pPr>
            <a:r>
              <a:rPr b="1" lang="en-US" sz="1800"/>
              <a:t>Additional data points</a:t>
            </a:r>
            <a:r>
              <a:rPr lang="en-US" sz="1800"/>
              <a:t>: Gather data from different sources with different parameters to make a robust models.</a:t>
            </a:r>
            <a:endParaRPr sz="1800"/>
          </a:p>
          <a:p>
            <a:pPr indent="-342900" lvl="0" marL="457200" marR="0" rtl="0" algn="l">
              <a:lnSpc>
                <a:spcPct val="90000"/>
              </a:lnSpc>
              <a:spcBef>
                <a:spcPts val="1000"/>
              </a:spcBef>
              <a:spcAft>
                <a:spcPts val="0"/>
              </a:spcAft>
              <a:buSzPts val="1800"/>
              <a:buChar char="•"/>
            </a:pPr>
            <a:r>
              <a:rPr b="1" lang="en-US" sz="1800"/>
              <a:t>Feature Scaling and Normalization</a:t>
            </a:r>
            <a:r>
              <a:rPr lang="en-US" sz="1800"/>
              <a:t>: Ensure that the input features are appropriately scaled and normalized to prevent issues with convergence and to improve the neural network's ability to learn.</a:t>
            </a:r>
            <a:endParaRPr sz="1800"/>
          </a:p>
          <a:p>
            <a:pPr indent="-342900" lvl="0" marL="457200" marR="0" rtl="0" algn="l">
              <a:lnSpc>
                <a:spcPct val="90000"/>
              </a:lnSpc>
              <a:spcBef>
                <a:spcPts val="1000"/>
              </a:spcBef>
              <a:spcAft>
                <a:spcPts val="0"/>
              </a:spcAft>
              <a:buSzPts val="1800"/>
              <a:buChar char="•"/>
            </a:pPr>
            <a:r>
              <a:rPr b="1" lang="en-US" sz="1800"/>
              <a:t>Model Architecture</a:t>
            </a:r>
            <a:r>
              <a:rPr lang="en-US" sz="1800"/>
              <a:t>: Try different neural network architectures, including the number of layers, the number of neurons in each layer, and the activation functions. Consider using techniques like transfer learning if applicable.</a:t>
            </a:r>
            <a:endParaRPr sz="1800"/>
          </a:p>
          <a:p>
            <a:pPr indent="-342900" lvl="0" marL="457200" marR="0" rtl="0" algn="l">
              <a:lnSpc>
                <a:spcPct val="90000"/>
              </a:lnSpc>
              <a:spcBef>
                <a:spcPts val="1000"/>
              </a:spcBef>
              <a:spcAft>
                <a:spcPts val="1000"/>
              </a:spcAft>
              <a:buSzPts val="1800"/>
              <a:buChar char="•"/>
            </a:pPr>
            <a:r>
              <a:rPr b="1" lang="en-US" sz="1800"/>
              <a:t>Ensemble Methods</a:t>
            </a:r>
            <a:r>
              <a:rPr lang="en-US" sz="1800"/>
              <a:t>: You can create an ensemble of neural networks or combine them with other models like Random Forest to improve predictive performance further.</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5d705f039c_0_18"/>
          <p:cNvSpPr txBox="1"/>
          <p:nvPr>
            <p:ph idx="2" type="body"/>
          </p:nvPr>
        </p:nvSpPr>
        <p:spPr>
          <a:xfrm>
            <a:off x="465899" y="2496683"/>
            <a:ext cx="11260200" cy="6021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800">
                <a:solidFill>
                  <a:srgbClr val="00B0F0"/>
                </a:solidFill>
                <a:latin typeface="Montserrat"/>
                <a:ea typeface="Montserrat"/>
                <a:cs typeface="Montserrat"/>
                <a:sym typeface="Montserrat"/>
              </a:rPr>
              <a:t>Q&amp;A</a:t>
            </a:r>
            <a:endParaRPr b="1" sz="2800">
              <a:solidFill>
                <a:srgbClr val="00B0F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5d39225d29_4_20"/>
          <p:cNvSpPr txBox="1"/>
          <p:nvPr>
            <p:ph idx="1" type="body"/>
          </p:nvPr>
        </p:nvSpPr>
        <p:spPr>
          <a:xfrm>
            <a:off x="463550" y="844850"/>
            <a:ext cx="11260200" cy="516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000"/>
              <a:t>Appendix</a:t>
            </a:r>
            <a:r>
              <a:rPr b="1" lang="en-US" sz="2000"/>
              <a:t> I</a:t>
            </a:r>
            <a:r>
              <a:rPr lang="en-US" sz="2000"/>
              <a:t> :</a:t>
            </a:r>
            <a:endParaRPr sz="2000"/>
          </a:p>
          <a:p>
            <a:pPr indent="-342900" lvl="0" marL="457200" rtl="0" algn="l">
              <a:spcBef>
                <a:spcPts val="1000"/>
              </a:spcBef>
              <a:spcAft>
                <a:spcPts val="0"/>
              </a:spcAft>
              <a:buSzPts val="1800"/>
              <a:buFont typeface="Montserrat Medium"/>
              <a:buChar char="•"/>
            </a:pPr>
            <a:r>
              <a:rPr lang="en-US" sz="1800">
                <a:latin typeface="Montserrat Medium"/>
                <a:ea typeface="Montserrat Medium"/>
                <a:cs typeface="Montserrat Medium"/>
                <a:sym typeface="Montserrat Medium"/>
              </a:rPr>
              <a:t>List of 16 carriers with regards to IATA (</a:t>
            </a:r>
            <a:r>
              <a:rPr lang="en-US" sz="1800">
                <a:solidFill>
                  <a:srgbClr val="040C28"/>
                </a:solidFill>
                <a:latin typeface="Montserrat Medium"/>
                <a:ea typeface="Montserrat Medium"/>
                <a:cs typeface="Montserrat Medium"/>
                <a:sym typeface="Montserrat Medium"/>
              </a:rPr>
              <a:t>International Air Transport Association) coding</a:t>
            </a:r>
            <a:r>
              <a:rPr lang="en-US" sz="1800">
                <a:latin typeface="Montserrat Medium"/>
                <a:ea typeface="Montserrat Medium"/>
                <a:cs typeface="Montserrat Medium"/>
                <a:sym typeface="Montserrat Medium"/>
              </a:rPr>
              <a:t>:</a:t>
            </a:r>
            <a:endParaRPr sz="1800">
              <a:latin typeface="Montserrat Medium"/>
              <a:ea typeface="Montserrat Medium"/>
              <a:cs typeface="Montserrat Medium"/>
              <a:sym typeface="Montserrat Medium"/>
            </a:endParaRPr>
          </a:p>
        </p:txBody>
      </p:sp>
      <p:sp>
        <p:nvSpPr>
          <p:cNvPr id="393" name="Google Shape;393;g25d39225d29_4_20"/>
          <p:cNvSpPr txBox="1"/>
          <p:nvPr>
            <p:ph idx="2" type="body"/>
          </p:nvPr>
        </p:nvSpPr>
        <p:spPr>
          <a:xfrm>
            <a:off x="465899" y="340033"/>
            <a:ext cx="11260200" cy="6021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800">
                <a:solidFill>
                  <a:srgbClr val="00B0F0"/>
                </a:solidFill>
                <a:latin typeface="Montserrat"/>
                <a:ea typeface="Montserrat"/>
                <a:cs typeface="Montserrat"/>
                <a:sym typeface="Montserrat"/>
              </a:rPr>
              <a:t>Appendix</a:t>
            </a:r>
            <a:endParaRPr b="1" sz="2800">
              <a:solidFill>
                <a:srgbClr val="00B0F0"/>
              </a:solidFill>
              <a:latin typeface="Montserrat"/>
              <a:ea typeface="Montserrat"/>
              <a:cs typeface="Montserrat"/>
              <a:sym typeface="Montserrat"/>
            </a:endParaRPr>
          </a:p>
        </p:txBody>
      </p:sp>
      <p:pic>
        <p:nvPicPr>
          <p:cNvPr id="394" name="Google Shape;394;g25d39225d29_4_20"/>
          <p:cNvPicPr preferRelativeResize="0"/>
          <p:nvPr/>
        </p:nvPicPr>
        <p:blipFill>
          <a:blip r:embed="rId3">
            <a:alphaModFix/>
          </a:blip>
          <a:stretch>
            <a:fillRect/>
          </a:stretch>
        </p:blipFill>
        <p:spPr>
          <a:xfrm>
            <a:off x="826126" y="2024900"/>
            <a:ext cx="4266550" cy="3706450"/>
          </a:xfrm>
          <a:prstGeom prst="rect">
            <a:avLst/>
          </a:prstGeom>
          <a:noFill/>
          <a:ln>
            <a:noFill/>
          </a:ln>
        </p:spPr>
      </p:pic>
      <p:pic>
        <p:nvPicPr>
          <p:cNvPr id="395" name="Google Shape;395;g25d39225d29_4_20"/>
          <p:cNvPicPr preferRelativeResize="0"/>
          <p:nvPr/>
        </p:nvPicPr>
        <p:blipFill>
          <a:blip r:embed="rId4">
            <a:alphaModFix/>
          </a:blip>
          <a:stretch>
            <a:fillRect/>
          </a:stretch>
        </p:blipFill>
        <p:spPr>
          <a:xfrm>
            <a:off x="6659399" y="2024899"/>
            <a:ext cx="4266550" cy="3706450"/>
          </a:xfrm>
          <a:prstGeom prst="rect">
            <a:avLst/>
          </a:prstGeom>
          <a:noFill/>
          <a:ln>
            <a:noFill/>
          </a:ln>
        </p:spPr>
      </p:pic>
      <p:sp>
        <p:nvSpPr>
          <p:cNvPr id="396" name="Google Shape;396;g25d39225d29_4_20"/>
          <p:cNvSpPr txBox="1"/>
          <p:nvPr/>
        </p:nvSpPr>
        <p:spPr>
          <a:xfrm>
            <a:off x="628177" y="6140150"/>
            <a:ext cx="75963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Roboto"/>
                <a:ea typeface="Roboto"/>
                <a:cs typeface="Roboto"/>
                <a:sym typeface="Roboto"/>
              </a:rPr>
              <a:t>https://www.kaggle.com/code/tejashreegaikar/flights-delay-prediction-final</a:t>
            </a:r>
            <a:endParaRPr sz="10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5d705efe31_0_9"/>
          <p:cNvSpPr txBox="1"/>
          <p:nvPr>
            <p:ph idx="1" type="body"/>
          </p:nvPr>
        </p:nvSpPr>
        <p:spPr>
          <a:xfrm>
            <a:off x="463550" y="925025"/>
            <a:ext cx="11260200" cy="5512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000"/>
              <a:t>Appendix II </a:t>
            </a:r>
            <a:r>
              <a:rPr lang="en-US" sz="2000"/>
              <a:t>:</a:t>
            </a:r>
            <a:endParaRPr sz="2000"/>
          </a:p>
          <a:p>
            <a:pPr indent="-336550" lvl="0" marL="457200" rtl="0" algn="l">
              <a:lnSpc>
                <a:spcPct val="115000"/>
              </a:lnSpc>
              <a:spcBef>
                <a:spcPts val="1000"/>
              </a:spcBef>
              <a:spcAft>
                <a:spcPts val="0"/>
              </a:spcAft>
              <a:buSzPts val="1700"/>
              <a:buFont typeface="Montserrat Medium"/>
              <a:buChar char="•"/>
            </a:pPr>
            <a:r>
              <a:rPr lang="en-US" sz="1700">
                <a:latin typeface="Montserrat Medium"/>
                <a:ea typeface="Montserrat Medium"/>
                <a:cs typeface="Montserrat Medium"/>
                <a:sym typeface="Montserrat Medium"/>
              </a:rPr>
              <a:t>Our data has 3 airports as</a:t>
            </a:r>
            <a:r>
              <a:rPr lang="en-US" sz="1700">
                <a:latin typeface="Montserrat Medium"/>
                <a:ea typeface="Montserrat Medium"/>
                <a:cs typeface="Montserrat Medium"/>
                <a:sym typeface="Montserrat Medium"/>
              </a:rPr>
              <a:t> point of origins (EWR, LGA and JFK). However for destination, we have 106 airports. </a:t>
            </a:r>
            <a:endParaRPr sz="1700">
              <a:latin typeface="Montserrat Medium"/>
              <a:ea typeface="Montserrat Medium"/>
              <a:cs typeface="Montserrat Medium"/>
              <a:sym typeface="Montserrat Medium"/>
            </a:endParaRPr>
          </a:p>
          <a:p>
            <a:pPr indent="-336550" lvl="0" marL="457200" rtl="0" algn="l">
              <a:lnSpc>
                <a:spcPct val="115000"/>
              </a:lnSpc>
              <a:spcBef>
                <a:spcPts val="0"/>
              </a:spcBef>
              <a:spcAft>
                <a:spcPts val="0"/>
              </a:spcAft>
              <a:buSzPts val="1700"/>
              <a:buFont typeface="Montserrat Medium"/>
              <a:buChar char="•"/>
            </a:pPr>
            <a:r>
              <a:rPr lang="en-US" sz="1700">
                <a:latin typeface="Montserrat Medium"/>
                <a:ea typeface="Montserrat Medium"/>
                <a:cs typeface="Montserrat Medium"/>
                <a:sym typeface="Montserrat Medium"/>
              </a:rPr>
              <a:t>In order to show a relation between carriers, point of origin along with destination airports, we categorized the airports based on the U.S state where they are situated. </a:t>
            </a:r>
            <a:endParaRPr sz="1700">
              <a:latin typeface="Montserrat Medium"/>
              <a:ea typeface="Montserrat Medium"/>
              <a:cs typeface="Montserrat Medium"/>
              <a:sym typeface="Montserrat Medium"/>
            </a:endParaRPr>
          </a:p>
          <a:p>
            <a:pPr indent="-336550" lvl="0" marL="457200" rtl="0" algn="l">
              <a:lnSpc>
                <a:spcPct val="115000"/>
              </a:lnSpc>
              <a:spcBef>
                <a:spcPts val="0"/>
              </a:spcBef>
              <a:spcAft>
                <a:spcPts val="0"/>
              </a:spcAft>
              <a:buSzPts val="1700"/>
              <a:buFont typeface="Montserrat Medium"/>
              <a:buChar char="•"/>
            </a:pPr>
            <a:r>
              <a:rPr lang="en-US" sz="1700">
                <a:latin typeface="Montserrat Medium"/>
                <a:ea typeface="Montserrat Medium"/>
                <a:cs typeface="Montserrat Medium"/>
                <a:sym typeface="Montserrat Medium"/>
              </a:rPr>
              <a:t>However, this still gave us 46 values for destination. To reduce the number more, we further categorized the U.S States based on the geographical region. This narrowed the count to 6 destination regions.</a:t>
            </a:r>
            <a:endParaRPr sz="1700">
              <a:latin typeface="Montserrat Medium"/>
              <a:ea typeface="Montserrat Medium"/>
              <a:cs typeface="Montserrat Medium"/>
              <a:sym typeface="Montserrat Medium"/>
            </a:endParaRPr>
          </a:p>
          <a:p>
            <a:pPr indent="-336550" lvl="0" marL="457200" rtl="0" algn="l">
              <a:lnSpc>
                <a:spcPct val="115000"/>
              </a:lnSpc>
              <a:spcBef>
                <a:spcPts val="0"/>
              </a:spcBef>
              <a:spcAft>
                <a:spcPts val="0"/>
              </a:spcAft>
              <a:buSzPts val="1700"/>
              <a:buFont typeface="Montserrat Medium"/>
              <a:buChar char="•"/>
            </a:pPr>
            <a:r>
              <a:rPr lang="en-US" sz="1700">
                <a:latin typeface="Montserrat Medium"/>
                <a:ea typeface="Montserrat Medium"/>
                <a:cs typeface="Montserrat Medium"/>
                <a:sym typeface="Montserrat Medium"/>
              </a:rPr>
              <a:t>Please find below the categorization:</a:t>
            </a:r>
            <a:endParaRPr sz="1700">
              <a:latin typeface="Montserrat Medium"/>
              <a:ea typeface="Montserrat Medium"/>
              <a:cs typeface="Montserrat Medium"/>
              <a:sym typeface="Montserrat Medium"/>
            </a:endParaRPr>
          </a:p>
          <a:p>
            <a:pPr indent="0" lvl="0" marL="457200" rtl="0" algn="l">
              <a:spcBef>
                <a:spcPts val="1000"/>
              </a:spcBef>
              <a:spcAft>
                <a:spcPts val="0"/>
              </a:spcAft>
              <a:buNone/>
            </a:pPr>
            <a:r>
              <a:t/>
            </a:r>
            <a:endParaRPr/>
          </a:p>
        </p:txBody>
      </p:sp>
      <p:sp>
        <p:nvSpPr>
          <p:cNvPr id="402" name="Google Shape;402;g25d705efe31_0_9"/>
          <p:cNvSpPr txBox="1"/>
          <p:nvPr>
            <p:ph idx="2" type="body"/>
          </p:nvPr>
        </p:nvSpPr>
        <p:spPr>
          <a:xfrm>
            <a:off x="465899" y="322933"/>
            <a:ext cx="11260200" cy="6021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800">
                <a:solidFill>
                  <a:srgbClr val="00B0F0"/>
                </a:solidFill>
                <a:latin typeface="Montserrat"/>
                <a:ea typeface="Montserrat"/>
                <a:cs typeface="Montserrat"/>
                <a:sym typeface="Montserrat"/>
              </a:rPr>
              <a:t>Appendix</a:t>
            </a:r>
            <a:endParaRPr b="1" sz="2800">
              <a:solidFill>
                <a:srgbClr val="00B0F0"/>
              </a:solidFill>
              <a:latin typeface="Montserrat"/>
              <a:ea typeface="Montserrat"/>
              <a:cs typeface="Montserrat"/>
              <a:sym typeface="Montserrat"/>
            </a:endParaRPr>
          </a:p>
        </p:txBody>
      </p:sp>
      <p:pic>
        <p:nvPicPr>
          <p:cNvPr id="403" name="Google Shape;403;g25d705efe31_0_9"/>
          <p:cNvPicPr preferRelativeResize="0"/>
          <p:nvPr/>
        </p:nvPicPr>
        <p:blipFill>
          <a:blip r:embed="rId3">
            <a:alphaModFix/>
          </a:blip>
          <a:stretch>
            <a:fillRect/>
          </a:stretch>
        </p:blipFill>
        <p:spPr>
          <a:xfrm>
            <a:off x="1587801" y="3827276"/>
            <a:ext cx="9016401" cy="242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5d705efe31_0_17"/>
          <p:cNvSpPr txBox="1"/>
          <p:nvPr>
            <p:ph idx="1" type="body"/>
          </p:nvPr>
        </p:nvSpPr>
        <p:spPr>
          <a:xfrm>
            <a:off x="329100" y="776450"/>
            <a:ext cx="11260200" cy="557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000"/>
              <a:t>Appendix III </a:t>
            </a:r>
            <a:r>
              <a:rPr lang="en-US" sz="2000"/>
              <a:t>:</a:t>
            </a:r>
            <a:endParaRPr sz="2000"/>
          </a:p>
          <a:p>
            <a:pPr indent="-336550" lvl="0" marL="457200" rtl="0" algn="l">
              <a:lnSpc>
                <a:spcPct val="115000"/>
              </a:lnSpc>
              <a:spcBef>
                <a:spcPts val="1000"/>
              </a:spcBef>
              <a:spcAft>
                <a:spcPts val="0"/>
              </a:spcAft>
              <a:buSzPts val="1700"/>
              <a:buFont typeface="Montserrat Medium"/>
              <a:buChar char="•"/>
            </a:pPr>
            <a:r>
              <a:rPr lang="en-US" sz="1700">
                <a:latin typeface="Montserrat Medium"/>
                <a:ea typeface="Montserrat Medium"/>
                <a:cs typeface="Montserrat Medium"/>
                <a:sym typeface="Montserrat Medium"/>
              </a:rPr>
              <a:t>Map of U.S regions with state codes</a:t>
            </a:r>
            <a:endParaRPr sz="1700">
              <a:latin typeface="Montserrat Medium"/>
              <a:ea typeface="Montserrat Medium"/>
              <a:cs typeface="Montserrat Medium"/>
              <a:sym typeface="Montserrat Medium"/>
            </a:endParaRPr>
          </a:p>
          <a:p>
            <a:pPr indent="0" lvl="0" marL="457200" rtl="0" algn="l">
              <a:lnSpc>
                <a:spcPct val="115000"/>
              </a:lnSpc>
              <a:spcBef>
                <a:spcPts val="1000"/>
              </a:spcBef>
              <a:spcAft>
                <a:spcPts val="0"/>
              </a:spcAft>
              <a:buNone/>
            </a:pPr>
            <a:r>
              <a:rPr lang="en-US"/>
              <a:t> </a:t>
            </a:r>
            <a:endParaRPr/>
          </a:p>
          <a:p>
            <a:pPr indent="0" lvl="0" marL="457200" rtl="0" algn="l">
              <a:spcBef>
                <a:spcPts val="1000"/>
              </a:spcBef>
              <a:spcAft>
                <a:spcPts val="0"/>
              </a:spcAft>
              <a:buNone/>
            </a:pPr>
            <a:r>
              <a:t/>
            </a:r>
            <a:endParaRPr/>
          </a:p>
        </p:txBody>
      </p:sp>
      <p:sp>
        <p:nvSpPr>
          <p:cNvPr id="409" name="Google Shape;409;g25d705efe31_0_17"/>
          <p:cNvSpPr txBox="1"/>
          <p:nvPr>
            <p:ph idx="2" type="body"/>
          </p:nvPr>
        </p:nvSpPr>
        <p:spPr>
          <a:xfrm>
            <a:off x="534324" y="271633"/>
            <a:ext cx="11260200" cy="6021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800">
                <a:solidFill>
                  <a:srgbClr val="00B0F0"/>
                </a:solidFill>
                <a:latin typeface="Montserrat"/>
                <a:ea typeface="Montserrat"/>
                <a:cs typeface="Montserrat"/>
                <a:sym typeface="Montserrat"/>
              </a:rPr>
              <a:t>Appendix</a:t>
            </a:r>
            <a:endParaRPr b="1" sz="2800">
              <a:solidFill>
                <a:srgbClr val="00B0F0"/>
              </a:solidFill>
              <a:latin typeface="Montserrat"/>
              <a:ea typeface="Montserrat"/>
              <a:cs typeface="Montserrat"/>
              <a:sym typeface="Montserrat"/>
            </a:endParaRPr>
          </a:p>
        </p:txBody>
      </p:sp>
      <p:pic>
        <p:nvPicPr>
          <p:cNvPr id="410" name="Google Shape;410;g25d705efe31_0_17"/>
          <p:cNvPicPr preferRelativeResize="0"/>
          <p:nvPr/>
        </p:nvPicPr>
        <p:blipFill>
          <a:blip r:embed="rId3">
            <a:alphaModFix/>
          </a:blip>
          <a:stretch>
            <a:fillRect/>
          </a:stretch>
        </p:blipFill>
        <p:spPr>
          <a:xfrm>
            <a:off x="2021475" y="1538525"/>
            <a:ext cx="7849949" cy="4727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8"/>
          <p:cNvSpPr txBox="1"/>
          <p:nvPr>
            <p:ph type="title"/>
          </p:nvPr>
        </p:nvSpPr>
        <p:spPr>
          <a:xfrm>
            <a:off x="1091900" y="2766225"/>
            <a:ext cx="9934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Narrow"/>
              <a:buNone/>
            </a:pPr>
            <a:r>
              <a:rPr lang="en-US">
                <a:latin typeface="Montserrat"/>
                <a:ea typeface="Montserrat"/>
                <a:cs typeface="Montserrat"/>
                <a:sym typeface="Montserrat"/>
              </a:rPr>
              <a:t>Thank You </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5b29f413a3_3_2"/>
          <p:cNvSpPr txBox="1"/>
          <p:nvPr>
            <p:ph idx="1" type="body"/>
          </p:nvPr>
        </p:nvSpPr>
        <p:spPr>
          <a:xfrm>
            <a:off x="465900" y="1838313"/>
            <a:ext cx="11260200" cy="1420200"/>
          </a:xfrm>
          <a:prstGeom prst="rect">
            <a:avLst/>
          </a:prstGeom>
        </p:spPr>
        <p:txBody>
          <a:bodyPr anchorCtr="0" anchor="t" bIns="45700" lIns="91425" spcFirstLastPara="1" rIns="91425" wrap="square" tIns="45700">
            <a:normAutofit/>
          </a:bodyPr>
          <a:lstStyle/>
          <a:p>
            <a:pPr indent="0" lvl="0" marL="0" rtl="0" algn="ctr">
              <a:lnSpc>
                <a:spcPct val="100000"/>
              </a:lnSpc>
              <a:spcBef>
                <a:spcPts val="0"/>
              </a:spcBef>
              <a:spcAft>
                <a:spcPts val="0"/>
              </a:spcAft>
              <a:buNone/>
            </a:pPr>
            <a:r>
              <a:rPr b="1" lang="en-US" sz="2100">
                <a:solidFill>
                  <a:srgbClr val="00B0F0"/>
                </a:solidFill>
                <a:latin typeface="Montserrat"/>
                <a:ea typeface="Montserrat"/>
                <a:cs typeface="Montserrat"/>
                <a:sym typeface="Montserrat"/>
              </a:rPr>
              <a:t>Business Problem</a:t>
            </a:r>
            <a:endParaRPr b="1" sz="2100">
              <a:solidFill>
                <a:srgbClr val="00B0F0"/>
              </a:solidFill>
              <a:latin typeface="Montserrat"/>
              <a:ea typeface="Montserrat"/>
              <a:cs typeface="Montserrat"/>
              <a:sym typeface="Montserrat"/>
            </a:endParaRPr>
          </a:p>
          <a:p>
            <a:pPr indent="0" lvl="0" marL="285750" rtl="0" algn="ctr">
              <a:lnSpc>
                <a:spcPct val="100000"/>
              </a:lnSpc>
              <a:spcBef>
                <a:spcPts val="1000"/>
              </a:spcBef>
              <a:spcAft>
                <a:spcPts val="0"/>
              </a:spcAft>
              <a:buNone/>
            </a:pPr>
            <a:r>
              <a:rPr lang="en-US" sz="1700">
                <a:solidFill>
                  <a:schemeClr val="dk1"/>
                </a:solidFill>
                <a:latin typeface="Montserrat Medium"/>
                <a:ea typeface="Montserrat Medium"/>
                <a:cs typeface="Montserrat Medium"/>
                <a:sym typeface="Montserrat Medium"/>
              </a:rPr>
              <a:t>Prediction of Flight delays from three particular airports in New York City on the basis of the historical data provided for the year 2013.</a:t>
            </a:r>
            <a:endParaRPr sz="1700">
              <a:solidFill>
                <a:schemeClr val="dk1"/>
              </a:solidFill>
              <a:latin typeface="Montserrat Medium"/>
              <a:ea typeface="Montserrat Medium"/>
              <a:cs typeface="Montserrat Medium"/>
              <a:sym typeface="Montserrat Medium"/>
            </a:endParaRPr>
          </a:p>
        </p:txBody>
      </p:sp>
      <p:sp>
        <p:nvSpPr>
          <p:cNvPr id="121" name="Google Shape;121;g25b29f413a3_3_2"/>
          <p:cNvSpPr txBox="1"/>
          <p:nvPr>
            <p:ph type="title"/>
          </p:nvPr>
        </p:nvSpPr>
        <p:spPr>
          <a:xfrm>
            <a:off x="463550" y="478702"/>
            <a:ext cx="11260200" cy="713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2900">
                <a:solidFill>
                  <a:srgbClr val="00B0F0"/>
                </a:solidFill>
                <a:latin typeface="Montserrat"/>
                <a:ea typeface="Montserrat"/>
                <a:cs typeface="Montserrat"/>
                <a:sym typeface="Montserrat"/>
              </a:rPr>
              <a:t>Business Problem and Objectives</a:t>
            </a:r>
            <a:endParaRPr sz="3700">
              <a:solidFill>
                <a:srgbClr val="00B0F0"/>
              </a:solidFill>
            </a:endParaRPr>
          </a:p>
        </p:txBody>
      </p:sp>
      <p:sp>
        <p:nvSpPr>
          <p:cNvPr id="122" name="Google Shape;122;g25b29f413a3_3_2"/>
          <p:cNvSpPr txBox="1"/>
          <p:nvPr>
            <p:ph idx="1" type="body"/>
          </p:nvPr>
        </p:nvSpPr>
        <p:spPr>
          <a:xfrm>
            <a:off x="463550" y="3518650"/>
            <a:ext cx="11260200" cy="1750500"/>
          </a:xfrm>
          <a:prstGeom prst="rect">
            <a:avLst/>
          </a:prstGeom>
        </p:spPr>
        <p:txBody>
          <a:bodyPr anchorCtr="0" anchor="t" bIns="45700" lIns="91425" spcFirstLastPara="1" rIns="91425" wrap="square" tIns="45700">
            <a:normAutofit/>
          </a:bodyPr>
          <a:lstStyle/>
          <a:p>
            <a:pPr indent="0" lvl="0" marL="0" rtl="0" algn="ctr">
              <a:lnSpc>
                <a:spcPct val="100000"/>
              </a:lnSpc>
              <a:spcBef>
                <a:spcPts val="1000"/>
              </a:spcBef>
              <a:spcAft>
                <a:spcPts val="0"/>
              </a:spcAft>
              <a:buNone/>
            </a:pPr>
            <a:r>
              <a:rPr b="1" lang="en-US" sz="2100">
                <a:solidFill>
                  <a:srgbClr val="00B0F0"/>
                </a:solidFill>
                <a:latin typeface="Montserrat"/>
                <a:ea typeface="Montserrat"/>
                <a:cs typeface="Montserrat"/>
                <a:sym typeface="Montserrat"/>
              </a:rPr>
              <a:t>Objective</a:t>
            </a:r>
            <a:endParaRPr b="1" sz="2100">
              <a:solidFill>
                <a:srgbClr val="00B0F0"/>
              </a:solidFill>
              <a:latin typeface="Montserrat"/>
              <a:ea typeface="Montserrat"/>
              <a:cs typeface="Montserrat"/>
              <a:sym typeface="Montserrat"/>
            </a:endParaRPr>
          </a:p>
          <a:p>
            <a:pPr indent="-292100" lvl="0" marL="285750" rtl="0" algn="ctr">
              <a:lnSpc>
                <a:spcPct val="100000"/>
              </a:lnSpc>
              <a:spcBef>
                <a:spcPts val="1000"/>
              </a:spcBef>
              <a:spcAft>
                <a:spcPts val="0"/>
              </a:spcAft>
              <a:buClr>
                <a:schemeClr val="dk1"/>
              </a:buClr>
              <a:buSzPts val="1700"/>
              <a:buFont typeface="Montserrat Medium"/>
              <a:buChar char="•"/>
            </a:pPr>
            <a:r>
              <a:rPr lang="en-US" sz="1700">
                <a:solidFill>
                  <a:schemeClr val="dk1"/>
                </a:solidFill>
                <a:latin typeface="Montserrat Medium"/>
                <a:ea typeface="Montserrat Medium"/>
                <a:cs typeface="Montserrat Medium"/>
                <a:sym typeface="Montserrat Medium"/>
              </a:rPr>
              <a:t>Analysing the scheduled flights that departed from New York city airports.</a:t>
            </a:r>
            <a:endParaRPr sz="1700">
              <a:solidFill>
                <a:schemeClr val="dk1"/>
              </a:solidFill>
              <a:latin typeface="Montserrat Medium"/>
              <a:ea typeface="Montserrat Medium"/>
              <a:cs typeface="Montserrat Medium"/>
              <a:sym typeface="Montserrat Medium"/>
            </a:endParaRPr>
          </a:p>
          <a:p>
            <a:pPr indent="-292100" lvl="0" marL="285750" rtl="0" algn="ctr">
              <a:lnSpc>
                <a:spcPct val="100000"/>
              </a:lnSpc>
              <a:spcBef>
                <a:spcPts val="1000"/>
              </a:spcBef>
              <a:spcAft>
                <a:spcPts val="0"/>
              </a:spcAft>
              <a:buClr>
                <a:schemeClr val="dk1"/>
              </a:buClr>
              <a:buSzPts val="1700"/>
              <a:buFont typeface="Montserrat Medium"/>
              <a:buChar char="•"/>
            </a:pPr>
            <a:r>
              <a:rPr lang="en-US" sz="1700">
                <a:solidFill>
                  <a:schemeClr val="dk1"/>
                </a:solidFill>
                <a:latin typeface="Montserrat Medium"/>
                <a:ea typeface="Montserrat Medium"/>
                <a:cs typeface="Montserrat Medium"/>
                <a:sym typeface="Montserrat Medium"/>
              </a:rPr>
              <a:t>Implemented supervised machine learning models to predict flight arrival delays.</a:t>
            </a:r>
            <a:endParaRPr sz="1700">
              <a:solidFill>
                <a:schemeClr val="dk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Effect filter="fade" transition="in">
                                      <p:cBhvr>
                                        <p:cTn dur="1000"/>
                                        <p:tgtEl>
                                          <p:spTgt spid="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animEffect filter="fade" transition="in">
                                      <p:cBhvr>
                                        <p:cTn dur="1000"/>
                                        <p:tgtEl>
                                          <p:spTgt spid="1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000"/>
                                        <p:tgtEl>
                                          <p:spTgt spid="12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5b29f413a3_3_10"/>
          <p:cNvSpPr txBox="1"/>
          <p:nvPr>
            <p:ph type="title"/>
          </p:nvPr>
        </p:nvSpPr>
        <p:spPr>
          <a:xfrm>
            <a:off x="465900" y="470402"/>
            <a:ext cx="11260200" cy="713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2900">
                <a:solidFill>
                  <a:srgbClr val="00B0F0"/>
                </a:solidFill>
                <a:latin typeface="Montserrat"/>
                <a:ea typeface="Montserrat"/>
                <a:cs typeface="Montserrat"/>
                <a:sym typeface="Montserrat"/>
              </a:rPr>
              <a:t>METHODOLOGY</a:t>
            </a:r>
            <a:endParaRPr sz="3700">
              <a:solidFill>
                <a:srgbClr val="00B0F0"/>
              </a:solidFill>
            </a:endParaRPr>
          </a:p>
        </p:txBody>
      </p:sp>
      <p:sp>
        <p:nvSpPr>
          <p:cNvPr id="128" name="Google Shape;128;g25b29f413a3_3_10"/>
          <p:cNvSpPr/>
          <p:nvPr/>
        </p:nvSpPr>
        <p:spPr>
          <a:xfrm>
            <a:off x="1078075" y="1471100"/>
            <a:ext cx="2416800" cy="4671000"/>
          </a:xfrm>
          <a:prstGeom prst="round2DiagRect">
            <a:avLst>
              <a:gd fmla="val 16667" name="adj1"/>
              <a:gd fmla="val 0" name="adj2"/>
            </a:avLst>
          </a:prstGeom>
          <a:solidFill>
            <a:srgbClr val="36A3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29" name="Google Shape;129;g25b29f413a3_3_10"/>
          <p:cNvSpPr/>
          <p:nvPr/>
        </p:nvSpPr>
        <p:spPr>
          <a:xfrm>
            <a:off x="3678850" y="1470975"/>
            <a:ext cx="2416800" cy="4671000"/>
          </a:xfrm>
          <a:prstGeom prst="round2DiagRect">
            <a:avLst>
              <a:gd fmla="val 16667" name="adj1"/>
              <a:gd fmla="val 0" name="adj2"/>
            </a:avLst>
          </a:prstGeom>
          <a:solidFill>
            <a:srgbClr val="36A3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30" name="Google Shape;130;g25b29f413a3_3_10"/>
          <p:cNvSpPr/>
          <p:nvPr/>
        </p:nvSpPr>
        <p:spPr>
          <a:xfrm>
            <a:off x="6307925" y="1470975"/>
            <a:ext cx="2416800" cy="4671000"/>
          </a:xfrm>
          <a:prstGeom prst="round2DiagRect">
            <a:avLst>
              <a:gd fmla="val 16667" name="adj1"/>
              <a:gd fmla="val 0" name="adj2"/>
            </a:avLst>
          </a:prstGeom>
          <a:solidFill>
            <a:srgbClr val="36A3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31" name="Google Shape;131;g25b29f413a3_3_10"/>
          <p:cNvSpPr/>
          <p:nvPr/>
        </p:nvSpPr>
        <p:spPr>
          <a:xfrm>
            <a:off x="8937000" y="1470900"/>
            <a:ext cx="2416800" cy="4671000"/>
          </a:xfrm>
          <a:prstGeom prst="round2DiagRect">
            <a:avLst>
              <a:gd fmla="val 16667" name="adj1"/>
              <a:gd fmla="val 0" name="adj2"/>
            </a:avLst>
          </a:prstGeom>
          <a:solidFill>
            <a:srgbClr val="36A3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32" name="Google Shape;132;g25b29f413a3_3_10"/>
          <p:cNvSpPr/>
          <p:nvPr/>
        </p:nvSpPr>
        <p:spPr>
          <a:xfrm>
            <a:off x="1383775" y="1903875"/>
            <a:ext cx="1805400" cy="430200"/>
          </a:xfrm>
          <a:prstGeom prst="roundRect">
            <a:avLst>
              <a:gd fmla="val 16667" name="adj"/>
            </a:avLst>
          </a:prstGeom>
          <a:solidFill>
            <a:srgbClr val="36A3C9"/>
          </a:solidFill>
          <a:ln cap="flat" cmpd="sng" w="9525">
            <a:solidFill>
              <a:srgbClr val="36A3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Montserrat"/>
                <a:ea typeface="Montserrat"/>
                <a:cs typeface="Montserrat"/>
                <a:sym typeface="Montserrat"/>
              </a:rPr>
              <a:t>S(Situation)</a:t>
            </a:r>
            <a:endParaRPr b="1" sz="1900">
              <a:solidFill>
                <a:schemeClr val="lt1"/>
              </a:solidFill>
              <a:latin typeface="Montserrat"/>
              <a:ea typeface="Montserrat"/>
              <a:cs typeface="Montserrat"/>
              <a:sym typeface="Montserrat"/>
            </a:endParaRPr>
          </a:p>
        </p:txBody>
      </p:sp>
      <p:sp>
        <p:nvSpPr>
          <p:cNvPr id="133" name="Google Shape;133;g25b29f413a3_3_10"/>
          <p:cNvSpPr/>
          <p:nvPr/>
        </p:nvSpPr>
        <p:spPr>
          <a:xfrm>
            <a:off x="4001500" y="1903875"/>
            <a:ext cx="1657500" cy="430200"/>
          </a:xfrm>
          <a:prstGeom prst="roundRect">
            <a:avLst>
              <a:gd fmla="val 16667" name="adj"/>
            </a:avLst>
          </a:prstGeom>
          <a:solidFill>
            <a:srgbClr val="36A3C9"/>
          </a:solidFill>
          <a:ln cap="flat" cmpd="sng" w="9525">
            <a:solidFill>
              <a:srgbClr val="36A3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Montserrat"/>
                <a:ea typeface="Montserrat"/>
                <a:cs typeface="Montserrat"/>
                <a:sym typeface="Montserrat"/>
              </a:rPr>
              <a:t>T(Task)</a:t>
            </a:r>
            <a:endParaRPr b="1" sz="1900">
              <a:solidFill>
                <a:schemeClr val="lt1"/>
              </a:solidFill>
              <a:latin typeface="Montserrat"/>
              <a:ea typeface="Montserrat"/>
              <a:cs typeface="Montserrat"/>
              <a:sym typeface="Montserrat"/>
            </a:endParaRPr>
          </a:p>
        </p:txBody>
      </p:sp>
      <p:sp>
        <p:nvSpPr>
          <p:cNvPr id="134" name="Google Shape;134;g25b29f413a3_3_10"/>
          <p:cNvSpPr/>
          <p:nvPr/>
        </p:nvSpPr>
        <p:spPr>
          <a:xfrm>
            <a:off x="6687575" y="1903875"/>
            <a:ext cx="1657500" cy="430200"/>
          </a:xfrm>
          <a:prstGeom prst="roundRect">
            <a:avLst>
              <a:gd fmla="val 16667" name="adj"/>
            </a:avLst>
          </a:prstGeom>
          <a:solidFill>
            <a:srgbClr val="36A3C9"/>
          </a:solidFill>
          <a:ln cap="flat" cmpd="sng" w="9525">
            <a:solidFill>
              <a:srgbClr val="36A3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Montserrat"/>
                <a:ea typeface="Montserrat"/>
                <a:cs typeface="Montserrat"/>
                <a:sym typeface="Montserrat"/>
              </a:rPr>
              <a:t>A(Action)</a:t>
            </a:r>
            <a:endParaRPr b="1" sz="1900">
              <a:solidFill>
                <a:schemeClr val="lt1"/>
              </a:solidFill>
              <a:latin typeface="Montserrat"/>
              <a:ea typeface="Montserrat"/>
              <a:cs typeface="Montserrat"/>
              <a:sym typeface="Montserrat"/>
            </a:endParaRPr>
          </a:p>
        </p:txBody>
      </p:sp>
      <p:sp>
        <p:nvSpPr>
          <p:cNvPr id="135" name="Google Shape;135;g25b29f413a3_3_10"/>
          <p:cNvSpPr/>
          <p:nvPr/>
        </p:nvSpPr>
        <p:spPr>
          <a:xfrm>
            <a:off x="9373650" y="1957675"/>
            <a:ext cx="1657500" cy="430200"/>
          </a:xfrm>
          <a:prstGeom prst="roundRect">
            <a:avLst>
              <a:gd fmla="val 16667" name="adj"/>
            </a:avLst>
          </a:prstGeom>
          <a:solidFill>
            <a:srgbClr val="36A3C9"/>
          </a:solidFill>
          <a:ln cap="flat" cmpd="sng" w="9525">
            <a:solidFill>
              <a:srgbClr val="36A3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Montserrat"/>
                <a:ea typeface="Montserrat"/>
                <a:cs typeface="Montserrat"/>
                <a:sym typeface="Montserrat"/>
              </a:rPr>
              <a:t>R(Result)</a:t>
            </a:r>
            <a:endParaRPr b="1" sz="1900">
              <a:solidFill>
                <a:schemeClr val="lt1"/>
              </a:solidFill>
              <a:latin typeface="Montserrat"/>
              <a:ea typeface="Montserrat"/>
              <a:cs typeface="Montserrat"/>
              <a:sym typeface="Montserrat"/>
            </a:endParaRPr>
          </a:p>
        </p:txBody>
      </p:sp>
      <p:sp>
        <p:nvSpPr>
          <p:cNvPr id="136" name="Google Shape;136;g25b29f413a3_3_10"/>
          <p:cNvSpPr txBox="1"/>
          <p:nvPr/>
        </p:nvSpPr>
        <p:spPr>
          <a:xfrm>
            <a:off x="1482950" y="2485075"/>
            <a:ext cx="1657500" cy="3125400"/>
          </a:xfrm>
          <a:prstGeom prst="rect">
            <a:avLst/>
          </a:prstGeom>
          <a:solidFill>
            <a:srgbClr val="36A3C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Montserrat Medium"/>
                <a:ea typeface="Montserrat Medium"/>
                <a:cs typeface="Montserrat Medium"/>
                <a:sym typeface="Montserrat Medium"/>
              </a:rPr>
              <a:t>We have data for 16 airlines which are originating from three major airports of New York. This data shows the arrival time and departure time of the flights from these airports.</a:t>
            </a:r>
            <a:endParaRPr>
              <a:solidFill>
                <a:schemeClr val="lt1"/>
              </a:solidFill>
              <a:latin typeface="Montserrat Medium"/>
              <a:ea typeface="Montserrat Medium"/>
              <a:cs typeface="Montserrat Medium"/>
              <a:sym typeface="Montserrat Medium"/>
            </a:endParaRPr>
          </a:p>
        </p:txBody>
      </p:sp>
      <p:sp>
        <p:nvSpPr>
          <p:cNvPr id="137" name="Google Shape;137;g25b29f413a3_3_10"/>
          <p:cNvSpPr txBox="1"/>
          <p:nvPr/>
        </p:nvSpPr>
        <p:spPr>
          <a:xfrm>
            <a:off x="4001500" y="2548900"/>
            <a:ext cx="1657500" cy="3125400"/>
          </a:xfrm>
          <a:prstGeom prst="rect">
            <a:avLst/>
          </a:prstGeom>
          <a:solidFill>
            <a:srgbClr val="36A3C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Montserrat Medium"/>
                <a:ea typeface="Montserrat Medium"/>
                <a:cs typeface="Montserrat Medium"/>
                <a:sym typeface="Montserrat Medium"/>
              </a:rPr>
              <a:t>The major task here is to predict the arrival delays for these carriers on the basis of the historical data provided.</a:t>
            </a:r>
            <a:endParaRPr>
              <a:solidFill>
                <a:schemeClr val="lt1"/>
              </a:solidFill>
              <a:latin typeface="Montserrat Medium"/>
              <a:ea typeface="Montserrat Medium"/>
              <a:cs typeface="Montserrat Medium"/>
              <a:sym typeface="Montserrat Medium"/>
            </a:endParaRPr>
          </a:p>
        </p:txBody>
      </p:sp>
      <p:sp>
        <p:nvSpPr>
          <p:cNvPr id="138" name="Google Shape;138;g25b29f413a3_3_10"/>
          <p:cNvSpPr txBox="1"/>
          <p:nvPr/>
        </p:nvSpPr>
        <p:spPr>
          <a:xfrm>
            <a:off x="6687575" y="2485075"/>
            <a:ext cx="1657500" cy="3125400"/>
          </a:xfrm>
          <a:prstGeom prst="rect">
            <a:avLst/>
          </a:prstGeom>
          <a:solidFill>
            <a:srgbClr val="36A3C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Montserrat Medium"/>
                <a:ea typeface="Montserrat Medium"/>
                <a:cs typeface="Montserrat Medium"/>
                <a:sym typeface="Montserrat Medium"/>
              </a:rPr>
              <a:t>Post analysing the raw data, we performed EDA to categorize the data as per our requirements.</a:t>
            </a:r>
            <a:endParaRPr>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en-US">
                <a:solidFill>
                  <a:schemeClr val="lt1"/>
                </a:solidFill>
                <a:latin typeface="Montserrat Medium"/>
                <a:ea typeface="Montserrat Medium"/>
                <a:cs typeface="Montserrat Medium"/>
                <a:sym typeface="Montserrat Medium"/>
              </a:rPr>
              <a:t>After which we used multiple ML models  to finalize the one with highest accuracy.</a:t>
            </a:r>
            <a:endParaRPr>
              <a:solidFill>
                <a:schemeClr val="lt1"/>
              </a:solidFill>
              <a:latin typeface="Montserrat Medium"/>
              <a:ea typeface="Montserrat Medium"/>
              <a:cs typeface="Montserrat Medium"/>
              <a:sym typeface="Montserrat Medium"/>
            </a:endParaRPr>
          </a:p>
        </p:txBody>
      </p:sp>
      <p:sp>
        <p:nvSpPr>
          <p:cNvPr id="139" name="Google Shape;139;g25b29f413a3_3_10"/>
          <p:cNvSpPr txBox="1"/>
          <p:nvPr/>
        </p:nvSpPr>
        <p:spPr>
          <a:xfrm>
            <a:off x="9316650" y="2548900"/>
            <a:ext cx="1657500" cy="3125400"/>
          </a:xfrm>
          <a:prstGeom prst="rect">
            <a:avLst/>
          </a:prstGeom>
          <a:solidFill>
            <a:srgbClr val="36A3C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Montserrat Medium"/>
                <a:ea typeface="Montserrat Medium"/>
                <a:cs typeface="Montserrat Medium"/>
                <a:sym typeface="Montserrat Medium"/>
              </a:rPr>
              <a:t>After performing the required analysis we are able to predict the arrival delay for the flights on the basis of the airports with highest accuracy.</a:t>
            </a:r>
            <a:endParaRPr>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
          <p:cNvSpPr txBox="1"/>
          <p:nvPr>
            <p:ph type="title"/>
          </p:nvPr>
        </p:nvSpPr>
        <p:spPr>
          <a:xfrm>
            <a:off x="463550" y="478702"/>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Narrow"/>
              <a:buNone/>
            </a:pPr>
            <a:r>
              <a:rPr b="1" lang="en-US" sz="2900">
                <a:solidFill>
                  <a:srgbClr val="00B0F0"/>
                </a:solidFill>
                <a:latin typeface="Montserrat"/>
                <a:ea typeface="Montserrat"/>
                <a:cs typeface="Montserrat"/>
                <a:sym typeface="Montserrat"/>
              </a:rPr>
              <a:t>Executive</a:t>
            </a:r>
            <a:r>
              <a:rPr b="1" lang="en-US" sz="3200">
                <a:solidFill>
                  <a:srgbClr val="00B0F0"/>
                </a:solidFill>
                <a:latin typeface="Montserrat"/>
                <a:ea typeface="Montserrat"/>
                <a:cs typeface="Montserrat"/>
                <a:sym typeface="Montserrat"/>
              </a:rPr>
              <a:t> </a:t>
            </a:r>
            <a:r>
              <a:rPr b="1" lang="en-US" sz="2900">
                <a:solidFill>
                  <a:srgbClr val="00B0F0"/>
                </a:solidFill>
                <a:latin typeface="Montserrat"/>
                <a:ea typeface="Montserrat"/>
                <a:cs typeface="Montserrat"/>
                <a:sym typeface="Montserrat"/>
              </a:rPr>
              <a:t>Summary</a:t>
            </a:r>
            <a:endParaRPr b="1" sz="3700">
              <a:solidFill>
                <a:srgbClr val="00B0F0"/>
              </a:solidFill>
              <a:latin typeface="Montserrat"/>
              <a:ea typeface="Montserrat"/>
              <a:cs typeface="Montserrat"/>
              <a:sym typeface="Montserrat"/>
            </a:endParaRPr>
          </a:p>
        </p:txBody>
      </p:sp>
      <p:sp>
        <p:nvSpPr>
          <p:cNvPr id="145" name="Google Shape;145;p4"/>
          <p:cNvSpPr txBox="1"/>
          <p:nvPr/>
        </p:nvSpPr>
        <p:spPr>
          <a:xfrm>
            <a:off x="764050" y="1254225"/>
            <a:ext cx="6564600" cy="50385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The purpose of this study is to gain insights with regards to flight delays and understand the patterns and trends associated with them.</a:t>
            </a:r>
            <a:endParaRPr>
              <a:solidFill>
                <a:schemeClr val="dk1"/>
              </a:solidFill>
              <a:latin typeface="Montserrat Medium"/>
              <a:ea typeface="Montserrat Medium"/>
              <a:cs typeface="Montserrat Medium"/>
              <a:sym typeface="Montserrat Medium"/>
            </a:endParaRPr>
          </a:p>
          <a:p>
            <a:pPr indent="-285750" lvl="0" marL="285750" marR="0" rtl="0" algn="just">
              <a:spcBef>
                <a:spcPts val="100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Hi</a:t>
            </a:r>
            <a:r>
              <a:rPr lang="en-US" sz="1600">
                <a:solidFill>
                  <a:schemeClr val="dk1"/>
                </a:solidFill>
                <a:latin typeface="Montserrat Medium"/>
                <a:ea typeface="Montserrat Medium"/>
                <a:cs typeface="Montserrat Medium"/>
                <a:sym typeface="Montserrat Medium"/>
              </a:rPr>
              <a:t>storical data of </a:t>
            </a:r>
            <a:r>
              <a:rPr lang="en-US" sz="1600">
                <a:solidFill>
                  <a:schemeClr val="dk1"/>
                </a:solidFill>
                <a:latin typeface="Montserrat Medium"/>
                <a:ea typeface="Montserrat Medium"/>
                <a:cs typeface="Montserrat Medium"/>
                <a:sym typeface="Montserrat Medium"/>
              </a:rPr>
              <a:t>3 major airports of New York</a:t>
            </a:r>
            <a:r>
              <a:rPr lang="en-US" sz="1600">
                <a:solidFill>
                  <a:schemeClr val="dk1"/>
                </a:solidFill>
                <a:latin typeface="Montserrat Medium"/>
                <a:ea typeface="Montserrat Medium"/>
                <a:cs typeface="Montserrat Medium"/>
                <a:sym typeface="Montserrat Medium"/>
              </a:rPr>
              <a:t> has been reviewed for 1 year. There are 3 lakh rows which depict the no. of flights that has taken off from these three airports.</a:t>
            </a:r>
            <a:endParaRPr sz="1600">
              <a:solidFill>
                <a:schemeClr val="dk1"/>
              </a:solidFill>
              <a:latin typeface="Montserrat Medium"/>
              <a:ea typeface="Montserrat Medium"/>
              <a:cs typeface="Montserrat Medium"/>
              <a:sym typeface="Montserrat Medium"/>
            </a:endParaRPr>
          </a:p>
          <a:p>
            <a:pPr indent="-285750" lvl="0" marL="285750" marR="0" rtl="0" algn="just">
              <a:spcBef>
                <a:spcPts val="100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The dataset used for this analysis contains information on various attributes related to flight delays, such as departure and arrival times, airline carriers, airports, origin, destinations, distance, and air time.</a:t>
            </a:r>
            <a:endParaRPr>
              <a:solidFill>
                <a:schemeClr val="dk1"/>
              </a:solidFill>
              <a:latin typeface="Montserrat Medium"/>
              <a:ea typeface="Montserrat Medium"/>
              <a:cs typeface="Montserrat Medium"/>
              <a:sym typeface="Montserrat Medium"/>
            </a:endParaRPr>
          </a:p>
          <a:p>
            <a:pPr indent="-285750" lvl="0" marL="285750" marR="0" rtl="0" algn="just">
              <a:spcBef>
                <a:spcPts val="100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EDA techniques, including data cleaning, visualization, and statistical analysis, were performed to examine the dataset and draw meaningful conclusions.</a:t>
            </a:r>
            <a:endParaRPr sz="1600">
              <a:solidFill>
                <a:schemeClr val="dk1"/>
              </a:solidFill>
              <a:latin typeface="Montserrat Medium"/>
              <a:ea typeface="Montserrat Medium"/>
              <a:cs typeface="Montserrat Medium"/>
              <a:sym typeface="Montserrat Medium"/>
            </a:endParaRPr>
          </a:p>
          <a:p>
            <a:pPr indent="-285750" lvl="0" marL="285750" marR="0" rtl="0" algn="just">
              <a:spcBef>
                <a:spcPts val="100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Here we are trying to analyze the delays in the flights with respect to the arrival from the 3 major airports. We have achieved an accuracy of approx 70% where we can predict whether the flight will be delayed or not at the time of arrival.</a:t>
            </a:r>
            <a:endParaRPr sz="1600">
              <a:solidFill>
                <a:schemeClr val="dk1"/>
              </a:solidFill>
              <a:latin typeface="Montserrat Medium"/>
              <a:ea typeface="Montserrat Medium"/>
              <a:cs typeface="Montserrat Medium"/>
              <a:sym typeface="Montserrat Medium"/>
            </a:endParaRPr>
          </a:p>
        </p:txBody>
      </p:sp>
      <p:pic>
        <p:nvPicPr>
          <p:cNvPr id="146" name="Google Shape;146;p4"/>
          <p:cNvPicPr preferRelativeResize="0"/>
          <p:nvPr/>
        </p:nvPicPr>
        <p:blipFill>
          <a:blip r:embed="rId3">
            <a:alphaModFix/>
          </a:blip>
          <a:stretch>
            <a:fillRect/>
          </a:stretch>
        </p:blipFill>
        <p:spPr>
          <a:xfrm>
            <a:off x="7576775" y="1387924"/>
            <a:ext cx="4059599" cy="4385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ph type="title"/>
          </p:nvPr>
        </p:nvSpPr>
        <p:spPr>
          <a:xfrm>
            <a:off x="465900" y="384577"/>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Narrow"/>
              <a:buNone/>
            </a:pPr>
            <a:r>
              <a:rPr b="1" lang="en-US" sz="2900">
                <a:solidFill>
                  <a:srgbClr val="00B0F0"/>
                </a:solidFill>
                <a:latin typeface="Montserrat"/>
                <a:ea typeface="Montserrat"/>
                <a:cs typeface="Montserrat"/>
                <a:sym typeface="Montserrat"/>
              </a:rPr>
              <a:t>Data Overview </a:t>
            </a:r>
            <a:endParaRPr b="1" sz="2900">
              <a:solidFill>
                <a:srgbClr val="00B0F0"/>
              </a:solidFill>
              <a:latin typeface="Montserrat"/>
              <a:ea typeface="Montserrat"/>
              <a:cs typeface="Montserrat"/>
              <a:sym typeface="Montserrat"/>
            </a:endParaRPr>
          </a:p>
        </p:txBody>
      </p:sp>
      <p:sp>
        <p:nvSpPr>
          <p:cNvPr id="152" name="Google Shape;152;p5"/>
          <p:cNvSpPr txBox="1"/>
          <p:nvPr/>
        </p:nvSpPr>
        <p:spPr>
          <a:xfrm>
            <a:off x="543150" y="906650"/>
            <a:ext cx="11105700" cy="717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1600">
                <a:solidFill>
                  <a:schemeClr val="dk1"/>
                </a:solidFill>
                <a:latin typeface="Montserrat Medium"/>
                <a:ea typeface="Montserrat Medium"/>
                <a:cs typeface="Montserrat Medium"/>
                <a:sym typeface="Montserrat Medium"/>
              </a:rPr>
              <a:t>T</a:t>
            </a:r>
            <a:r>
              <a:rPr lang="en-US" sz="1600">
                <a:solidFill>
                  <a:schemeClr val="dk1"/>
                </a:solidFill>
                <a:latin typeface="Montserrat Medium"/>
                <a:ea typeface="Montserrat Medium"/>
                <a:cs typeface="Montserrat Medium"/>
                <a:sym typeface="Montserrat Medium"/>
              </a:rPr>
              <a:t>he dataset is for flights that departed from 3 airports in New York City (i.e. John F. Kennedy Airport, LaGuardia Airport and Newark Liberty International Airport) in the year 2013. </a:t>
            </a:r>
            <a:endParaRPr sz="1600">
              <a:solidFill>
                <a:schemeClr val="dk1"/>
              </a:solidFill>
              <a:latin typeface="Montserrat Medium"/>
              <a:ea typeface="Montserrat Medium"/>
              <a:cs typeface="Montserrat Medium"/>
              <a:sym typeface="Montserrat Medium"/>
            </a:endParaRPr>
          </a:p>
        </p:txBody>
      </p:sp>
      <p:sp>
        <p:nvSpPr>
          <p:cNvPr id="153" name="Google Shape;153;p5"/>
          <p:cNvSpPr txBox="1"/>
          <p:nvPr/>
        </p:nvSpPr>
        <p:spPr>
          <a:xfrm>
            <a:off x="4610103" y="3808259"/>
            <a:ext cx="297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800"/>
              <a:buFont typeface="Arial"/>
              <a:buNone/>
            </a:pPr>
            <a:r>
              <a:rPr b="1" lang="en-US" sz="1800">
                <a:solidFill>
                  <a:srgbClr val="00B0F0"/>
                </a:solidFill>
                <a:latin typeface="Montserrat"/>
                <a:ea typeface="Montserrat"/>
                <a:cs typeface="Montserrat"/>
                <a:sym typeface="Montserrat"/>
              </a:rPr>
              <a:t>DATASET SNAPSHOT</a:t>
            </a:r>
            <a:endParaRPr>
              <a:solidFill>
                <a:srgbClr val="00B0F0"/>
              </a:solidFill>
              <a:latin typeface="Montserrat"/>
              <a:ea typeface="Montserrat"/>
              <a:cs typeface="Montserrat"/>
              <a:sym typeface="Montserrat"/>
            </a:endParaRPr>
          </a:p>
        </p:txBody>
      </p:sp>
      <p:sp>
        <p:nvSpPr>
          <p:cNvPr id="154" name="Google Shape;154;p5"/>
          <p:cNvSpPr txBox="1"/>
          <p:nvPr/>
        </p:nvSpPr>
        <p:spPr>
          <a:xfrm>
            <a:off x="2680600" y="1854689"/>
            <a:ext cx="173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1800"/>
              <a:buFont typeface="Arial"/>
              <a:buNone/>
            </a:pPr>
            <a:r>
              <a:rPr b="1" lang="en-US" sz="1800">
                <a:solidFill>
                  <a:srgbClr val="00B0F0"/>
                </a:solidFill>
                <a:latin typeface="Montserrat"/>
                <a:ea typeface="Montserrat"/>
                <a:cs typeface="Montserrat"/>
                <a:sym typeface="Montserrat"/>
              </a:rPr>
              <a:t>FEATURES</a:t>
            </a:r>
            <a:endParaRPr b="1">
              <a:solidFill>
                <a:srgbClr val="00B0F0"/>
              </a:solidFill>
              <a:latin typeface="Montserrat"/>
              <a:ea typeface="Montserrat"/>
              <a:cs typeface="Montserrat"/>
              <a:sym typeface="Montserrat"/>
            </a:endParaRPr>
          </a:p>
        </p:txBody>
      </p:sp>
      <p:graphicFrame>
        <p:nvGraphicFramePr>
          <p:cNvPr id="155" name="Google Shape;155;p5"/>
          <p:cNvGraphicFramePr/>
          <p:nvPr/>
        </p:nvGraphicFramePr>
        <p:xfrm>
          <a:off x="1838430" y="2223996"/>
          <a:ext cx="3000000" cy="3000000"/>
        </p:xfrm>
        <a:graphic>
          <a:graphicData uri="http://schemas.openxmlformats.org/drawingml/2006/table">
            <a:tbl>
              <a:tblPr>
                <a:noFill/>
                <a:tableStyleId>{52706439-9358-42D9-998A-97CBB5904795}</a:tableStyleId>
              </a:tblPr>
              <a:tblGrid>
                <a:gridCol w="1792975"/>
                <a:gridCol w="2229125"/>
              </a:tblGrid>
              <a:tr h="186525">
                <a:tc>
                  <a:txBody>
                    <a:bodyPr/>
                    <a:lstStyle/>
                    <a:p>
                      <a:pPr indent="0" lvl="0" marL="0" marR="0" rtl="0" algn="l">
                        <a:spcBef>
                          <a:spcPts val="0"/>
                        </a:spcBef>
                        <a:spcAft>
                          <a:spcPts val="0"/>
                        </a:spcAft>
                        <a:buNone/>
                      </a:pPr>
                      <a:r>
                        <a:rPr b="1" i="0" lang="en-US" sz="1600" u="none" cap="none" strike="noStrike">
                          <a:solidFill>
                            <a:schemeClr val="dk1"/>
                          </a:solidFill>
                          <a:latin typeface="Montserrat"/>
                          <a:ea typeface="Montserrat"/>
                          <a:cs typeface="Montserrat"/>
                          <a:sym typeface="Montserrat"/>
                        </a:rPr>
                        <a:t>Categorical</a:t>
                      </a:r>
                      <a:endParaRPr b="1">
                        <a:solidFill>
                          <a:schemeClr val="dk1"/>
                        </a:solidFill>
                        <a:latin typeface="Montserrat"/>
                        <a:ea typeface="Montserrat"/>
                        <a:cs typeface="Montserrat"/>
                        <a:sym typeface="Montserrat"/>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b="1" i="0" lang="en-US" sz="1600" u="none" cap="none" strike="noStrike">
                          <a:solidFill>
                            <a:schemeClr val="dk1"/>
                          </a:solidFill>
                          <a:latin typeface="Montserrat"/>
                          <a:ea typeface="Montserrat"/>
                          <a:cs typeface="Montserrat"/>
                          <a:sym typeface="Montserrat"/>
                        </a:rPr>
                        <a:t>Numerical</a:t>
                      </a:r>
                      <a:endParaRPr b="1">
                        <a:solidFill>
                          <a:schemeClr val="dk1"/>
                        </a:solidFill>
                        <a:latin typeface="Montserrat"/>
                        <a:ea typeface="Montserrat"/>
                        <a:cs typeface="Montserrat"/>
                        <a:sym typeface="Montserrat"/>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86525">
                <a:tc>
                  <a:txBody>
                    <a:bodyPr/>
                    <a:lstStyle/>
                    <a:p>
                      <a:pPr indent="0" lvl="0" marL="0" rtl="0" algn="l">
                        <a:spcBef>
                          <a:spcPts val="0"/>
                        </a:spcBef>
                        <a:spcAft>
                          <a:spcPts val="0"/>
                        </a:spcAft>
                        <a:buNone/>
                      </a:pPr>
                      <a:r>
                        <a:rPr lang="en-US">
                          <a:solidFill>
                            <a:schemeClr val="dk1"/>
                          </a:solidFill>
                          <a:latin typeface="Montserrat Medium"/>
                          <a:ea typeface="Montserrat Medium"/>
                          <a:cs typeface="Montserrat Medium"/>
                          <a:sym typeface="Montserrat Medium"/>
                        </a:rPr>
                        <a:t>Carrier</a:t>
                      </a:r>
                      <a:endParaRPr>
                        <a:solidFill>
                          <a:schemeClr val="dk1"/>
                        </a:solidFill>
                        <a:latin typeface="Montserrat Medium"/>
                        <a:ea typeface="Montserrat Medium"/>
                        <a:cs typeface="Montserrat Medium"/>
                        <a:sym typeface="Montserrat Medium"/>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Montserrat Medium"/>
                          <a:ea typeface="Montserrat Medium"/>
                          <a:cs typeface="Montserrat Medium"/>
                          <a:sym typeface="Montserrat Medium"/>
                        </a:rPr>
                        <a:t>Departure delay</a:t>
                      </a:r>
                      <a:endParaRPr>
                        <a:solidFill>
                          <a:schemeClr val="dk1"/>
                        </a:solidFill>
                        <a:latin typeface="Montserrat Medium"/>
                        <a:ea typeface="Montserrat Medium"/>
                        <a:cs typeface="Montserrat Medium"/>
                        <a:sym typeface="Montserrat Medium"/>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86525">
                <a:tc>
                  <a:txBody>
                    <a:bodyPr/>
                    <a:lstStyle/>
                    <a:p>
                      <a:pPr indent="0" lvl="0" marL="0" rtl="0" algn="l">
                        <a:spcBef>
                          <a:spcPts val="0"/>
                        </a:spcBef>
                        <a:spcAft>
                          <a:spcPts val="0"/>
                        </a:spcAft>
                        <a:buNone/>
                      </a:pPr>
                      <a:r>
                        <a:rPr lang="en-US">
                          <a:solidFill>
                            <a:schemeClr val="dk1"/>
                          </a:solidFill>
                          <a:latin typeface="Montserrat Medium"/>
                          <a:ea typeface="Montserrat Medium"/>
                          <a:cs typeface="Montserrat Medium"/>
                          <a:sym typeface="Montserrat Medium"/>
                        </a:rPr>
                        <a:t>Destination</a:t>
                      </a:r>
                      <a:endParaRPr>
                        <a:solidFill>
                          <a:schemeClr val="dk1"/>
                        </a:solidFill>
                        <a:latin typeface="Montserrat Medium"/>
                        <a:ea typeface="Montserrat Medium"/>
                        <a:cs typeface="Montserrat Medium"/>
                        <a:sym typeface="Montserrat Medium"/>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Montserrat Medium"/>
                          <a:ea typeface="Montserrat Medium"/>
                          <a:cs typeface="Montserrat Medium"/>
                          <a:sym typeface="Montserrat Medium"/>
                        </a:rPr>
                        <a:t>Arrival delay</a:t>
                      </a:r>
                      <a:endParaRPr>
                        <a:solidFill>
                          <a:schemeClr val="dk1"/>
                        </a:solidFill>
                        <a:latin typeface="Montserrat Medium"/>
                        <a:ea typeface="Montserrat Medium"/>
                        <a:cs typeface="Montserrat Medium"/>
                        <a:sym typeface="Montserrat Medium"/>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86525">
                <a:tc>
                  <a:txBody>
                    <a:bodyPr/>
                    <a:lstStyle/>
                    <a:p>
                      <a:pPr indent="0" lvl="0" marL="0" rtl="0" algn="l">
                        <a:spcBef>
                          <a:spcPts val="0"/>
                        </a:spcBef>
                        <a:spcAft>
                          <a:spcPts val="0"/>
                        </a:spcAft>
                        <a:buNone/>
                      </a:pPr>
                      <a:r>
                        <a:rPr lang="en-US">
                          <a:solidFill>
                            <a:schemeClr val="dk1"/>
                          </a:solidFill>
                          <a:latin typeface="Montserrat Medium"/>
                          <a:ea typeface="Montserrat Medium"/>
                          <a:cs typeface="Montserrat Medium"/>
                          <a:sym typeface="Montserrat Medium"/>
                        </a:rPr>
                        <a:t>Origin</a:t>
                      </a:r>
                      <a:endParaRPr>
                        <a:solidFill>
                          <a:schemeClr val="dk1"/>
                        </a:solidFill>
                        <a:latin typeface="Montserrat Medium"/>
                        <a:ea typeface="Montserrat Medium"/>
                        <a:cs typeface="Montserrat Medium"/>
                        <a:sym typeface="Montserrat Medium"/>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Montserrat Medium"/>
                          <a:ea typeface="Montserrat Medium"/>
                          <a:cs typeface="Montserrat Medium"/>
                          <a:sym typeface="Montserrat Medium"/>
                        </a:rPr>
                        <a:t>Arrival time</a:t>
                      </a:r>
                      <a:endParaRPr>
                        <a:solidFill>
                          <a:schemeClr val="dk1"/>
                        </a:solidFill>
                        <a:latin typeface="Montserrat Medium"/>
                        <a:ea typeface="Montserrat Medium"/>
                        <a:cs typeface="Montserrat Medium"/>
                        <a:sym typeface="Montserrat Medium"/>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86525">
                <a:tc>
                  <a:txBody>
                    <a:bodyPr/>
                    <a:lstStyle/>
                    <a:p>
                      <a:pPr indent="0" lvl="0" marL="0" rtl="0" algn="l">
                        <a:spcBef>
                          <a:spcPts val="0"/>
                        </a:spcBef>
                        <a:spcAft>
                          <a:spcPts val="0"/>
                        </a:spcAft>
                        <a:buNone/>
                      </a:pPr>
                      <a:r>
                        <a:rPr lang="en-US">
                          <a:solidFill>
                            <a:schemeClr val="dk1"/>
                          </a:solidFill>
                          <a:latin typeface="Montserrat Medium"/>
                          <a:ea typeface="Montserrat Medium"/>
                          <a:cs typeface="Montserrat Medium"/>
                          <a:sym typeface="Montserrat Medium"/>
                        </a:rPr>
                        <a:t>Destination Region</a:t>
                      </a:r>
                      <a:endParaRPr>
                        <a:solidFill>
                          <a:schemeClr val="dk1"/>
                        </a:solidFill>
                        <a:latin typeface="Montserrat Medium"/>
                        <a:ea typeface="Montserrat Medium"/>
                        <a:cs typeface="Montserrat Medium"/>
                        <a:sym typeface="Montserrat Medium"/>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Montserrat Medium"/>
                          <a:ea typeface="Montserrat Medium"/>
                          <a:cs typeface="Montserrat Medium"/>
                          <a:sym typeface="Montserrat Medium"/>
                        </a:rPr>
                        <a:t>Air time</a:t>
                      </a:r>
                      <a:endParaRPr>
                        <a:solidFill>
                          <a:schemeClr val="dk1"/>
                        </a:solidFill>
                        <a:latin typeface="Montserrat Medium"/>
                        <a:ea typeface="Montserrat Medium"/>
                        <a:cs typeface="Montserrat Medium"/>
                        <a:sym typeface="Montserrat Medium"/>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86525">
                <a:tc>
                  <a:txBody>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Montserrat Medium"/>
                          <a:ea typeface="Montserrat Medium"/>
                          <a:cs typeface="Montserrat Medium"/>
                          <a:sym typeface="Montserrat Medium"/>
                        </a:rPr>
                        <a:t>Distance</a:t>
                      </a:r>
                      <a:endParaRPr>
                        <a:solidFill>
                          <a:schemeClr val="dk1"/>
                        </a:solidFill>
                        <a:latin typeface="Montserrat Medium"/>
                        <a:ea typeface="Montserrat Medium"/>
                        <a:cs typeface="Montserrat Medium"/>
                        <a:sym typeface="Montserrat Medium"/>
                      </a:endParaRPr>
                    </a:p>
                  </a:txBody>
                  <a:tcPr marT="6350" marB="0" marR="6350" marL="635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156" name="Google Shape;156;p5"/>
          <p:cNvSpPr txBox="1"/>
          <p:nvPr/>
        </p:nvSpPr>
        <p:spPr>
          <a:xfrm>
            <a:off x="7264425" y="2269700"/>
            <a:ext cx="2971800" cy="8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Montserrat Medium"/>
                <a:ea typeface="Montserrat Medium"/>
                <a:cs typeface="Montserrat Medium"/>
                <a:sym typeface="Montserrat Medium"/>
              </a:rPr>
              <a:t>1</a:t>
            </a:r>
            <a:r>
              <a:rPr lang="en-US" sz="1600">
                <a:solidFill>
                  <a:schemeClr val="dk1"/>
                </a:solidFill>
                <a:latin typeface="Montserrat Medium"/>
                <a:ea typeface="Montserrat Medium"/>
                <a:cs typeface="Montserrat Medium"/>
                <a:sym typeface="Montserrat Medium"/>
              </a:rPr>
              <a:t>2  months data from 1/1/2013 to 31/12/2013</a:t>
            </a:r>
            <a:endParaRPr>
              <a:solidFill>
                <a:schemeClr val="dk1"/>
              </a:solidFill>
              <a:latin typeface="Montserrat Medium"/>
              <a:ea typeface="Montserrat Medium"/>
              <a:cs typeface="Montserrat Medium"/>
              <a:sym typeface="Montserrat Medium"/>
            </a:endParaRPr>
          </a:p>
        </p:txBody>
      </p:sp>
      <p:sp>
        <p:nvSpPr>
          <p:cNvPr id="157" name="Google Shape;157;p5"/>
          <p:cNvSpPr txBox="1"/>
          <p:nvPr/>
        </p:nvSpPr>
        <p:spPr>
          <a:xfrm>
            <a:off x="7881675" y="1900389"/>
            <a:ext cx="17373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800">
                <a:solidFill>
                  <a:srgbClr val="00B0F0"/>
                </a:solidFill>
                <a:latin typeface="Montserrat"/>
                <a:ea typeface="Montserrat"/>
                <a:cs typeface="Montserrat"/>
                <a:sym typeface="Montserrat"/>
              </a:rPr>
              <a:t>TIME FRAME</a:t>
            </a:r>
            <a:endParaRPr>
              <a:solidFill>
                <a:srgbClr val="00B0F0"/>
              </a:solidFill>
              <a:latin typeface="Montserrat"/>
              <a:ea typeface="Montserrat"/>
              <a:cs typeface="Montserrat"/>
              <a:sym typeface="Montserrat"/>
            </a:endParaRPr>
          </a:p>
        </p:txBody>
      </p:sp>
      <p:sp>
        <p:nvSpPr>
          <p:cNvPr id="158" name="Google Shape;158;p5"/>
          <p:cNvSpPr txBox="1"/>
          <p:nvPr/>
        </p:nvSpPr>
        <p:spPr>
          <a:xfrm>
            <a:off x="628177" y="6140150"/>
            <a:ext cx="75963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a:solidFill>
                  <a:schemeClr val="dk1"/>
                </a:solidFill>
                <a:latin typeface="Roboto"/>
                <a:ea typeface="Roboto"/>
                <a:cs typeface="Roboto"/>
                <a:sym typeface="Roboto"/>
              </a:rPr>
              <a:t>Data Set Source</a:t>
            </a:r>
            <a:r>
              <a:rPr b="0" i="0" lang="en-US" sz="1000">
                <a:solidFill>
                  <a:schemeClr val="dk1"/>
                </a:solidFill>
                <a:latin typeface="Roboto"/>
                <a:ea typeface="Roboto"/>
                <a:cs typeface="Roboto"/>
                <a:sym typeface="Roboto"/>
              </a:rPr>
              <a:t> -</a:t>
            </a:r>
            <a:r>
              <a:rPr lang="en-US" sz="1000">
                <a:solidFill>
                  <a:schemeClr val="dk1"/>
                </a:solidFill>
                <a:latin typeface="Roboto"/>
                <a:ea typeface="Roboto"/>
                <a:cs typeface="Roboto"/>
                <a:sym typeface="Roboto"/>
              </a:rPr>
              <a:t> 'https://vincentarelbundock.github.io/Rdatasets/doc/nycflights13/flights.html'</a:t>
            </a:r>
            <a:endParaRPr sz="1000">
              <a:solidFill>
                <a:schemeClr val="dk1"/>
              </a:solidFill>
              <a:latin typeface="Calibri"/>
              <a:ea typeface="Calibri"/>
              <a:cs typeface="Calibri"/>
              <a:sym typeface="Calibri"/>
            </a:endParaRPr>
          </a:p>
        </p:txBody>
      </p:sp>
      <p:pic>
        <p:nvPicPr>
          <p:cNvPr id="159" name="Google Shape;159;p5"/>
          <p:cNvPicPr preferRelativeResize="0"/>
          <p:nvPr/>
        </p:nvPicPr>
        <p:blipFill>
          <a:blip r:embed="rId3">
            <a:alphaModFix/>
          </a:blip>
          <a:stretch>
            <a:fillRect/>
          </a:stretch>
        </p:blipFill>
        <p:spPr>
          <a:xfrm>
            <a:off x="682325" y="4172775"/>
            <a:ext cx="10827351" cy="167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5aeb22306a_1_24"/>
          <p:cNvSpPr txBox="1"/>
          <p:nvPr>
            <p:ph type="title"/>
          </p:nvPr>
        </p:nvSpPr>
        <p:spPr>
          <a:xfrm>
            <a:off x="465900" y="290077"/>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b="1" lang="en-US" sz="2800">
                <a:solidFill>
                  <a:srgbClr val="00B0F0"/>
                </a:solidFill>
                <a:latin typeface="Montserrat"/>
                <a:ea typeface="Montserrat"/>
                <a:cs typeface="Montserrat"/>
                <a:sym typeface="Montserrat"/>
              </a:rPr>
              <a:t>Data Preparation and Pre-processing</a:t>
            </a:r>
            <a:endParaRPr b="1" sz="2800">
              <a:solidFill>
                <a:srgbClr val="00B0F0"/>
              </a:solidFill>
              <a:latin typeface="Montserrat"/>
              <a:ea typeface="Montserrat"/>
              <a:cs typeface="Montserrat"/>
              <a:sym typeface="Montserrat"/>
            </a:endParaRPr>
          </a:p>
        </p:txBody>
      </p:sp>
      <p:sp>
        <p:nvSpPr>
          <p:cNvPr id="165" name="Google Shape;165;g25aeb22306a_1_24"/>
          <p:cNvSpPr txBox="1"/>
          <p:nvPr/>
        </p:nvSpPr>
        <p:spPr>
          <a:xfrm>
            <a:off x="628177" y="6140150"/>
            <a:ext cx="75963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a:solidFill>
                  <a:schemeClr val="dk1"/>
                </a:solidFill>
                <a:latin typeface="Roboto"/>
                <a:ea typeface="Roboto"/>
                <a:cs typeface="Roboto"/>
                <a:sym typeface="Roboto"/>
              </a:rPr>
              <a:t>Data Set Source -</a:t>
            </a:r>
            <a:r>
              <a:rPr lang="en-US" sz="1000">
                <a:solidFill>
                  <a:schemeClr val="dk1"/>
                </a:solidFill>
                <a:latin typeface="Roboto"/>
                <a:ea typeface="Roboto"/>
                <a:cs typeface="Roboto"/>
                <a:sym typeface="Roboto"/>
              </a:rPr>
              <a:t> 'https://vincentarelbundock.github.io/Rdatasets/doc/nycflights13/flights.html'</a:t>
            </a:r>
            <a:endParaRPr sz="1000">
              <a:solidFill>
                <a:schemeClr val="dk1"/>
              </a:solidFill>
              <a:latin typeface="Calibri"/>
              <a:ea typeface="Calibri"/>
              <a:cs typeface="Calibri"/>
              <a:sym typeface="Calibri"/>
            </a:endParaRPr>
          </a:p>
        </p:txBody>
      </p:sp>
      <p:sp>
        <p:nvSpPr>
          <p:cNvPr id="166" name="Google Shape;166;g25aeb22306a_1_24"/>
          <p:cNvSpPr txBox="1"/>
          <p:nvPr/>
        </p:nvSpPr>
        <p:spPr>
          <a:xfrm>
            <a:off x="628175" y="1003175"/>
            <a:ext cx="104331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800">
                <a:solidFill>
                  <a:schemeClr val="dk1"/>
                </a:solidFill>
                <a:latin typeface="Montserrat Medium"/>
                <a:ea typeface="Montserrat Medium"/>
                <a:cs typeface="Montserrat Medium"/>
                <a:sym typeface="Montserrat Medium"/>
              </a:rPr>
              <a:t>Checked the data set for number formatting, missing values, outliers, feature selection </a:t>
            </a:r>
            <a:endParaRPr sz="1200">
              <a:solidFill>
                <a:schemeClr val="dk1"/>
              </a:solidFill>
              <a:latin typeface="Montserrat Medium"/>
              <a:ea typeface="Montserrat Medium"/>
              <a:cs typeface="Montserrat Medium"/>
              <a:sym typeface="Montserrat Medium"/>
            </a:endParaRPr>
          </a:p>
        </p:txBody>
      </p:sp>
      <p:pic>
        <p:nvPicPr>
          <p:cNvPr id="167" name="Google Shape;167;g25aeb22306a_1_24"/>
          <p:cNvPicPr preferRelativeResize="0"/>
          <p:nvPr/>
        </p:nvPicPr>
        <p:blipFill rotWithShape="1">
          <a:blip r:embed="rId4">
            <a:alphaModFix/>
          </a:blip>
          <a:srcRect b="0" l="0" r="13867" t="0"/>
          <a:stretch/>
        </p:blipFill>
        <p:spPr>
          <a:xfrm>
            <a:off x="9170050" y="1973375"/>
            <a:ext cx="2757787" cy="3702313"/>
          </a:xfrm>
          <a:prstGeom prst="rect">
            <a:avLst/>
          </a:prstGeom>
          <a:noFill/>
          <a:ln>
            <a:noFill/>
          </a:ln>
          <a:effectLst>
            <a:outerShdw blurRad="57150" rotWithShape="0" algn="bl" dir="5400000" dist="19050">
              <a:srgbClr val="000000">
                <a:alpha val="50000"/>
              </a:srgbClr>
            </a:outerShdw>
          </a:effectLst>
        </p:spPr>
      </p:pic>
      <p:pic>
        <p:nvPicPr>
          <p:cNvPr id="168" name="Google Shape;168;g25aeb22306a_1_24"/>
          <p:cNvPicPr preferRelativeResize="0"/>
          <p:nvPr/>
        </p:nvPicPr>
        <p:blipFill rotWithShape="1">
          <a:blip r:embed="rId5">
            <a:alphaModFix/>
          </a:blip>
          <a:srcRect b="0" l="6566" r="11452" t="0"/>
          <a:stretch/>
        </p:blipFill>
        <p:spPr>
          <a:xfrm>
            <a:off x="244750" y="1973375"/>
            <a:ext cx="4343401" cy="2592125"/>
          </a:xfrm>
          <a:prstGeom prst="rect">
            <a:avLst/>
          </a:prstGeom>
          <a:noFill/>
          <a:ln>
            <a:noFill/>
          </a:ln>
          <a:effectLst>
            <a:outerShdw blurRad="57150" rotWithShape="0" algn="bl" dir="5400000" dist="19050">
              <a:srgbClr val="000000">
                <a:alpha val="50000"/>
              </a:srgbClr>
            </a:outerShdw>
          </a:effectLst>
        </p:spPr>
      </p:pic>
      <p:sp>
        <p:nvSpPr>
          <p:cNvPr id="169" name="Google Shape;169;g25aeb22306a_1_24"/>
          <p:cNvSpPr txBox="1"/>
          <p:nvPr/>
        </p:nvSpPr>
        <p:spPr>
          <a:xfrm>
            <a:off x="369050" y="1553063"/>
            <a:ext cx="39066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700">
                <a:solidFill>
                  <a:srgbClr val="00B0F0"/>
                </a:solidFill>
                <a:latin typeface="Montserrat"/>
                <a:ea typeface="Montserrat"/>
                <a:cs typeface="Montserrat"/>
                <a:sym typeface="Montserrat"/>
              </a:rPr>
              <a:t>NUMERICAL FEATURE INSIGHTS</a:t>
            </a:r>
            <a:endParaRPr b="1" sz="1100">
              <a:solidFill>
                <a:srgbClr val="00B0F0"/>
              </a:solidFill>
              <a:latin typeface="Montserrat"/>
              <a:ea typeface="Montserrat"/>
              <a:cs typeface="Montserrat"/>
              <a:sym typeface="Montserrat"/>
            </a:endParaRPr>
          </a:p>
        </p:txBody>
      </p:sp>
      <p:sp>
        <p:nvSpPr>
          <p:cNvPr id="170" name="Google Shape;170;g25aeb22306a_1_24"/>
          <p:cNvSpPr txBox="1"/>
          <p:nvPr/>
        </p:nvSpPr>
        <p:spPr>
          <a:xfrm>
            <a:off x="9309638" y="1553063"/>
            <a:ext cx="24786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700">
                <a:solidFill>
                  <a:srgbClr val="00B0F0"/>
                </a:solidFill>
                <a:latin typeface="Montserrat"/>
                <a:ea typeface="Montserrat"/>
                <a:cs typeface="Montserrat"/>
                <a:sym typeface="Montserrat"/>
              </a:rPr>
              <a:t>MISSING VALUES</a:t>
            </a:r>
            <a:endParaRPr b="1" sz="1100">
              <a:solidFill>
                <a:srgbClr val="00B0F0"/>
              </a:solidFill>
              <a:latin typeface="Montserrat"/>
              <a:ea typeface="Montserrat"/>
              <a:cs typeface="Montserrat"/>
              <a:sym typeface="Montserrat"/>
            </a:endParaRPr>
          </a:p>
        </p:txBody>
      </p:sp>
      <p:sp>
        <p:nvSpPr>
          <p:cNvPr id="171" name="Google Shape;171;g25aeb22306a_1_24"/>
          <p:cNvSpPr txBox="1"/>
          <p:nvPr/>
        </p:nvSpPr>
        <p:spPr>
          <a:xfrm>
            <a:off x="244750" y="4846875"/>
            <a:ext cx="8869800" cy="1199700"/>
          </a:xfrm>
          <a:prstGeom prst="rect">
            <a:avLst/>
          </a:prstGeom>
          <a:noFill/>
          <a:ln>
            <a:noFill/>
          </a:ln>
        </p:spPr>
        <p:txBody>
          <a:bodyPr anchorCtr="0" anchor="t" bIns="91425" lIns="91425" spcFirstLastPara="1" rIns="91425" wrap="square" tIns="91425">
            <a:spAutoFit/>
          </a:bodyPr>
          <a:lstStyle/>
          <a:p>
            <a:pPr indent="-330200" lvl="0" marL="228600" rtl="0" algn="just">
              <a:lnSpc>
                <a:spcPct val="90000"/>
              </a:lnSpc>
              <a:spcBef>
                <a:spcPts val="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The data contained almost 3% of the total missing values. Since the missing data was not much we have </a:t>
            </a:r>
            <a:r>
              <a:rPr lang="en-US" sz="1600">
                <a:solidFill>
                  <a:schemeClr val="dk1"/>
                </a:solidFill>
                <a:latin typeface="Montserrat Medium"/>
                <a:ea typeface="Montserrat Medium"/>
                <a:cs typeface="Montserrat Medium"/>
                <a:sym typeface="Montserrat Medium"/>
              </a:rPr>
              <a:t>eliminated</a:t>
            </a:r>
            <a:r>
              <a:rPr lang="en-US" sz="1600">
                <a:solidFill>
                  <a:schemeClr val="dk1"/>
                </a:solidFill>
                <a:latin typeface="Montserrat Medium"/>
                <a:ea typeface="Montserrat Medium"/>
                <a:cs typeface="Montserrat Medium"/>
                <a:sym typeface="Montserrat Medium"/>
              </a:rPr>
              <a:t> it from the dataset.</a:t>
            </a:r>
            <a:endParaRPr sz="1600">
              <a:solidFill>
                <a:schemeClr val="dk1"/>
              </a:solidFill>
              <a:latin typeface="Montserrat Medium"/>
              <a:ea typeface="Montserrat Medium"/>
              <a:cs typeface="Montserrat Medium"/>
              <a:sym typeface="Montserrat Medium"/>
            </a:endParaRPr>
          </a:p>
          <a:p>
            <a:pPr indent="-330200" lvl="0" marL="228600" rtl="0" algn="just">
              <a:lnSpc>
                <a:spcPct val="90000"/>
              </a:lnSpc>
              <a:spcBef>
                <a:spcPts val="1000"/>
              </a:spcBef>
              <a:spcAft>
                <a:spcPts val="100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The maximum missing value was for Arrival Delay, which we assumed to be the flights which were on time.</a:t>
            </a:r>
            <a:endParaRPr sz="1600">
              <a:solidFill>
                <a:schemeClr val="dk1"/>
              </a:solidFill>
              <a:latin typeface="Montserrat Medium"/>
              <a:ea typeface="Montserrat Medium"/>
              <a:cs typeface="Montserrat Medium"/>
              <a:sym typeface="Montserrat Medium"/>
            </a:endParaRPr>
          </a:p>
        </p:txBody>
      </p:sp>
      <p:pic>
        <p:nvPicPr>
          <p:cNvPr id="172" name="Google Shape;172;g25aeb22306a_1_24"/>
          <p:cNvPicPr preferRelativeResize="0"/>
          <p:nvPr/>
        </p:nvPicPr>
        <p:blipFill>
          <a:blip r:embed="rId6">
            <a:alphaModFix/>
          </a:blip>
          <a:stretch>
            <a:fillRect/>
          </a:stretch>
        </p:blipFill>
        <p:spPr>
          <a:xfrm>
            <a:off x="4707397" y="1580338"/>
            <a:ext cx="4343398" cy="33781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Effect filter="fade" transition="in">
                                      <p:cBhvr>
                                        <p:cTn dur="1000"/>
                                        <p:tgtEl>
                                          <p:spTgt spid="171">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animEffect filter="fade" transition="in">
                                      <p:cBhvr>
                                        <p:cTn dur="1000"/>
                                        <p:tgtEl>
                                          <p:spTgt spid="1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6"/>
          <p:cNvSpPr txBox="1"/>
          <p:nvPr>
            <p:ph type="title"/>
          </p:nvPr>
        </p:nvSpPr>
        <p:spPr>
          <a:xfrm>
            <a:off x="465900" y="196327"/>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Narrow"/>
              <a:buNone/>
            </a:pPr>
            <a:r>
              <a:rPr b="1" lang="en-US" sz="3000">
                <a:solidFill>
                  <a:srgbClr val="00B0F0"/>
                </a:solidFill>
                <a:latin typeface="Montserrat"/>
                <a:ea typeface="Montserrat"/>
                <a:cs typeface="Montserrat"/>
                <a:sym typeface="Montserrat"/>
              </a:rPr>
              <a:t>Exploratory Data Analysis- </a:t>
            </a:r>
            <a:r>
              <a:rPr b="1" lang="en-US" sz="3000">
                <a:solidFill>
                  <a:srgbClr val="00B0F0"/>
                </a:solidFill>
                <a:latin typeface="Montserrat"/>
                <a:ea typeface="Montserrat"/>
                <a:cs typeface="Montserrat"/>
                <a:sym typeface="Montserrat"/>
              </a:rPr>
              <a:t>Correlation</a:t>
            </a:r>
            <a:r>
              <a:rPr b="1" lang="en-US" sz="3000">
                <a:solidFill>
                  <a:srgbClr val="00B0F0"/>
                </a:solidFill>
                <a:latin typeface="Montserrat"/>
                <a:ea typeface="Montserrat"/>
                <a:cs typeface="Montserrat"/>
                <a:sym typeface="Montserrat"/>
              </a:rPr>
              <a:t> Matrix</a:t>
            </a:r>
            <a:endParaRPr b="1" sz="3000">
              <a:solidFill>
                <a:srgbClr val="00B0F0"/>
              </a:solidFill>
              <a:latin typeface="Montserrat"/>
              <a:ea typeface="Montserrat"/>
              <a:cs typeface="Montserrat"/>
              <a:sym typeface="Montserrat"/>
            </a:endParaRPr>
          </a:p>
        </p:txBody>
      </p:sp>
      <p:grpSp>
        <p:nvGrpSpPr>
          <p:cNvPr id="178" name="Google Shape;178;p6"/>
          <p:cNvGrpSpPr/>
          <p:nvPr/>
        </p:nvGrpSpPr>
        <p:grpSpPr>
          <a:xfrm>
            <a:off x="838201" y="1528378"/>
            <a:ext cx="4627880" cy="384968"/>
            <a:chOff x="535541" y="2082411"/>
            <a:chExt cx="5491162" cy="342452"/>
          </a:xfrm>
        </p:grpSpPr>
        <p:grpSp>
          <p:nvGrpSpPr>
            <p:cNvPr id="179" name="Google Shape;179;p6"/>
            <p:cNvGrpSpPr/>
            <p:nvPr/>
          </p:nvGrpSpPr>
          <p:grpSpPr>
            <a:xfrm>
              <a:off x="5902707" y="2082411"/>
              <a:ext cx="123996" cy="333149"/>
              <a:chOff x="549983" y="2217424"/>
              <a:chExt cx="123996" cy="333149"/>
            </a:xfrm>
          </p:grpSpPr>
          <p:sp>
            <p:nvSpPr>
              <p:cNvPr id="180" name="Google Shape;180;p6"/>
              <p:cNvSpPr txBox="1"/>
              <p:nvPr/>
            </p:nvSpPr>
            <p:spPr>
              <a:xfrm rot="5400000">
                <a:off x="554746" y="2431340"/>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181" name="Google Shape;181;p6"/>
              <p:cNvSpPr txBox="1"/>
              <p:nvPr/>
            </p:nvSpPr>
            <p:spPr>
              <a:xfrm rot="5400000">
                <a:off x="549983" y="2312845"/>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182" name="Google Shape;182;p6"/>
              <p:cNvSpPr txBox="1"/>
              <p:nvPr/>
            </p:nvSpPr>
            <p:spPr>
              <a:xfrm rot="5400000">
                <a:off x="554746" y="2217424"/>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nvGrpSpPr>
            <p:cNvPr id="183" name="Google Shape;183;p6"/>
            <p:cNvGrpSpPr/>
            <p:nvPr/>
          </p:nvGrpSpPr>
          <p:grpSpPr>
            <a:xfrm>
              <a:off x="535541" y="2091714"/>
              <a:ext cx="123996" cy="333149"/>
              <a:chOff x="549983" y="2217424"/>
              <a:chExt cx="123996" cy="333149"/>
            </a:xfrm>
          </p:grpSpPr>
          <p:sp>
            <p:nvSpPr>
              <p:cNvPr id="184" name="Google Shape;184;p6"/>
              <p:cNvSpPr txBox="1"/>
              <p:nvPr/>
            </p:nvSpPr>
            <p:spPr>
              <a:xfrm rot="5400000">
                <a:off x="554746" y="2431340"/>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185" name="Google Shape;185;p6"/>
              <p:cNvSpPr txBox="1"/>
              <p:nvPr/>
            </p:nvSpPr>
            <p:spPr>
              <a:xfrm rot="5400000">
                <a:off x="549983" y="2312845"/>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186" name="Google Shape;186;p6"/>
              <p:cNvSpPr txBox="1"/>
              <p:nvPr/>
            </p:nvSpPr>
            <p:spPr>
              <a:xfrm rot="5400000">
                <a:off x="554746" y="2217424"/>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grpSp>
        <p:nvGrpSpPr>
          <p:cNvPr id="187" name="Google Shape;187;p6"/>
          <p:cNvGrpSpPr/>
          <p:nvPr/>
        </p:nvGrpSpPr>
        <p:grpSpPr>
          <a:xfrm>
            <a:off x="5969001" y="1528378"/>
            <a:ext cx="4627880" cy="384968"/>
            <a:chOff x="535541" y="2082411"/>
            <a:chExt cx="5491162" cy="342452"/>
          </a:xfrm>
        </p:grpSpPr>
        <p:grpSp>
          <p:nvGrpSpPr>
            <p:cNvPr id="188" name="Google Shape;188;p6"/>
            <p:cNvGrpSpPr/>
            <p:nvPr/>
          </p:nvGrpSpPr>
          <p:grpSpPr>
            <a:xfrm>
              <a:off x="5902707" y="2082411"/>
              <a:ext cx="123996" cy="333149"/>
              <a:chOff x="549983" y="2217424"/>
              <a:chExt cx="123996" cy="333149"/>
            </a:xfrm>
          </p:grpSpPr>
          <p:sp>
            <p:nvSpPr>
              <p:cNvPr id="189" name="Google Shape;189;p6"/>
              <p:cNvSpPr txBox="1"/>
              <p:nvPr/>
            </p:nvSpPr>
            <p:spPr>
              <a:xfrm rot="5400000">
                <a:off x="554746" y="2431340"/>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190" name="Google Shape;190;p6"/>
              <p:cNvSpPr txBox="1"/>
              <p:nvPr/>
            </p:nvSpPr>
            <p:spPr>
              <a:xfrm rot="5400000">
                <a:off x="549983" y="2312845"/>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191" name="Google Shape;191;p6"/>
              <p:cNvSpPr txBox="1"/>
              <p:nvPr/>
            </p:nvSpPr>
            <p:spPr>
              <a:xfrm rot="5400000">
                <a:off x="554746" y="2217424"/>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nvGrpSpPr>
            <p:cNvPr id="192" name="Google Shape;192;p6"/>
            <p:cNvGrpSpPr/>
            <p:nvPr/>
          </p:nvGrpSpPr>
          <p:grpSpPr>
            <a:xfrm>
              <a:off x="535541" y="2091714"/>
              <a:ext cx="123996" cy="333149"/>
              <a:chOff x="549983" y="2217424"/>
              <a:chExt cx="123996" cy="333149"/>
            </a:xfrm>
          </p:grpSpPr>
          <p:sp>
            <p:nvSpPr>
              <p:cNvPr id="193" name="Google Shape;193;p6"/>
              <p:cNvSpPr txBox="1"/>
              <p:nvPr/>
            </p:nvSpPr>
            <p:spPr>
              <a:xfrm rot="5400000">
                <a:off x="554746" y="2431340"/>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194" name="Google Shape;194;p6"/>
              <p:cNvSpPr txBox="1"/>
              <p:nvPr/>
            </p:nvSpPr>
            <p:spPr>
              <a:xfrm rot="5400000">
                <a:off x="549983" y="2312845"/>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195" name="Google Shape;195;p6"/>
              <p:cNvSpPr txBox="1"/>
              <p:nvPr/>
            </p:nvSpPr>
            <p:spPr>
              <a:xfrm rot="5400000">
                <a:off x="554746" y="2217424"/>
                <a:ext cx="119233" cy="119233"/>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sp>
        <p:nvSpPr>
          <p:cNvPr id="196" name="Google Shape;196;p6"/>
          <p:cNvSpPr txBox="1"/>
          <p:nvPr/>
        </p:nvSpPr>
        <p:spPr>
          <a:xfrm>
            <a:off x="838200" y="933225"/>
            <a:ext cx="4462500" cy="5343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000">
                <a:solidFill>
                  <a:srgbClr val="00B0F0"/>
                </a:solidFill>
                <a:latin typeface="Montserrat"/>
                <a:ea typeface="Montserrat"/>
                <a:cs typeface="Montserrat"/>
                <a:sym typeface="Montserrat"/>
              </a:rPr>
              <a:t>Key Insights:</a:t>
            </a:r>
            <a:endParaRPr b="1" sz="2000">
              <a:solidFill>
                <a:srgbClr val="00B0F0"/>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000">
              <a:solidFill>
                <a:srgbClr val="00B0F0"/>
              </a:solidFill>
              <a:latin typeface="Montserrat"/>
              <a:ea typeface="Montserrat"/>
              <a:cs typeface="Montserrat"/>
              <a:sym typeface="Montserrat"/>
            </a:endParaRPr>
          </a:p>
          <a:p>
            <a:pPr indent="-355600" lvl="0" marL="457200" rtl="0" algn="l">
              <a:lnSpc>
                <a:spcPct val="90000"/>
              </a:lnSpc>
              <a:spcBef>
                <a:spcPts val="0"/>
              </a:spcBef>
              <a:spcAft>
                <a:spcPts val="0"/>
              </a:spcAft>
              <a:buClr>
                <a:schemeClr val="dk1"/>
              </a:buClr>
              <a:buSzPts val="2000"/>
              <a:buFont typeface="Montserrat"/>
              <a:buChar char="●"/>
            </a:pPr>
            <a:r>
              <a:rPr lang="en-US" sz="1900">
                <a:solidFill>
                  <a:srgbClr val="262626"/>
                </a:solidFill>
                <a:latin typeface="Montserrat Medium"/>
                <a:ea typeface="Montserrat Medium"/>
                <a:cs typeface="Montserrat Medium"/>
                <a:sym typeface="Montserrat Medium"/>
              </a:rPr>
              <a:t>In classification models, a confusion matrix can be visualized as a heatmap to better understand the distribution of true positives, false positives, true negatives, and false negatives</a:t>
            </a:r>
            <a:endParaRPr sz="2000">
              <a:solidFill>
                <a:schemeClr val="dk1"/>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000">
              <a:solidFill>
                <a:srgbClr val="262626"/>
              </a:solidFill>
              <a:latin typeface="Montserrat"/>
              <a:ea typeface="Montserrat"/>
              <a:cs typeface="Montserrat"/>
              <a:sym typeface="Montserrat"/>
            </a:endParaRPr>
          </a:p>
          <a:p>
            <a:pPr indent="-349250" lvl="0" marL="457200" rtl="0" algn="l">
              <a:lnSpc>
                <a:spcPct val="90000"/>
              </a:lnSpc>
              <a:spcBef>
                <a:spcPts val="0"/>
              </a:spcBef>
              <a:spcAft>
                <a:spcPts val="0"/>
              </a:spcAft>
              <a:buClr>
                <a:srgbClr val="262626"/>
              </a:buClr>
              <a:buSzPts val="1900"/>
              <a:buFont typeface="Montserrat Medium"/>
              <a:buChar char="●"/>
            </a:pPr>
            <a:r>
              <a:rPr lang="en-US" sz="1900">
                <a:solidFill>
                  <a:srgbClr val="262626"/>
                </a:solidFill>
                <a:latin typeface="Montserrat Medium"/>
                <a:ea typeface="Montserrat Medium"/>
                <a:cs typeface="Montserrat Medium"/>
                <a:sym typeface="Montserrat Medium"/>
              </a:rPr>
              <a:t>Departure delay is positively </a:t>
            </a:r>
            <a:r>
              <a:rPr lang="en-US" sz="1900">
                <a:solidFill>
                  <a:srgbClr val="262626"/>
                </a:solidFill>
                <a:latin typeface="Montserrat Medium"/>
                <a:ea typeface="Montserrat Medium"/>
                <a:cs typeface="Montserrat Medium"/>
                <a:sym typeface="Montserrat Medium"/>
              </a:rPr>
              <a:t>correlated</a:t>
            </a:r>
            <a:r>
              <a:rPr lang="en-US" sz="1900">
                <a:solidFill>
                  <a:srgbClr val="262626"/>
                </a:solidFill>
                <a:latin typeface="Montserrat Medium"/>
                <a:ea typeface="Montserrat Medium"/>
                <a:cs typeface="Montserrat Medium"/>
                <a:sym typeface="Montserrat Medium"/>
              </a:rPr>
              <a:t> with arrival delay.</a:t>
            </a:r>
            <a:endParaRPr sz="1900">
              <a:solidFill>
                <a:srgbClr val="262626"/>
              </a:solidFill>
              <a:latin typeface="Montserrat Medium"/>
              <a:ea typeface="Montserrat Medium"/>
              <a:cs typeface="Montserrat Medium"/>
              <a:sym typeface="Montserrat Medium"/>
            </a:endParaRPr>
          </a:p>
          <a:p>
            <a:pPr indent="0" lvl="0" marL="457200" rtl="0" algn="l">
              <a:lnSpc>
                <a:spcPct val="90000"/>
              </a:lnSpc>
              <a:spcBef>
                <a:spcPts val="0"/>
              </a:spcBef>
              <a:spcAft>
                <a:spcPts val="0"/>
              </a:spcAft>
              <a:buNone/>
            </a:pPr>
            <a:r>
              <a:t/>
            </a:r>
            <a:endParaRPr sz="1900">
              <a:solidFill>
                <a:srgbClr val="262626"/>
              </a:solidFill>
              <a:latin typeface="Montserrat Medium"/>
              <a:ea typeface="Montserrat Medium"/>
              <a:cs typeface="Montserrat Medium"/>
              <a:sym typeface="Montserrat Medium"/>
            </a:endParaRPr>
          </a:p>
          <a:p>
            <a:pPr indent="-349250" lvl="0" marL="457200" rtl="0" algn="l">
              <a:lnSpc>
                <a:spcPct val="90000"/>
              </a:lnSpc>
              <a:spcBef>
                <a:spcPts val="1000"/>
              </a:spcBef>
              <a:spcAft>
                <a:spcPts val="0"/>
              </a:spcAft>
              <a:buClr>
                <a:srgbClr val="262626"/>
              </a:buClr>
              <a:buSzPts val="1900"/>
              <a:buFont typeface="Montserrat Medium"/>
              <a:buChar char="●"/>
            </a:pPr>
            <a:r>
              <a:rPr lang="en-US" sz="1900">
                <a:solidFill>
                  <a:srgbClr val="262626"/>
                </a:solidFill>
                <a:latin typeface="Montserrat Medium"/>
                <a:ea typeface="Montserrat Medium"/>
                <a:cs typeface="Montserrat Medium"/>
                <a:sym typeface="Montserrat Medium"/>
              </a:rPr>
              <a:t>Air time is strongly correlated with distance</a:t>
            </a:r>
            <a:endParaRPr sz="1900">
              <a:solidFill>
                <a:srgbClr val="262626"/>
              </a:solidFill>
              <a:latin typeface="Montserrat Medium"/>
              <a:ea typeface="Montserrat Medium"/>
              <a:cs typeface="Montserrat Medium"/>
              <a:sym typeface="Montserrat Medium"/>
            </a:endParaRPr>
          </a:p>
          <a:p>
            <a:pPr indent="0" lvl="0" marL="457200" rtl="0" algn="l">
              <a:lnSpc>
                <a:spcPct val="90000"/>
              </a:lnSpc>
              <a:spcBef>
                <a:spcPts val="1000"/>
              </a:spcBef>
              <a:spcAft>
                <a:spcPts val="0"/>
              </a:spcAft>
              <a:buNone/>
            </a:pPr>
            <a:r>
              <a:t/>
            </a:r>
            <a:endParaRPr sz="1900">
              <a:solidFill>
                <a:srgbClr val="262626"/>
              </a:solidFill>
              <a:latin typeface="Montserrat Medium"/>
              <a:ea typeface="Montserrat Medium"/>
              <a:cs typeface="Montserrat Medium"/>
              <a:sym typeface="Montserrat Medium"/>
            </a:endParaRPr>
          </a:p>
          <a:p>
            <a:pPr indent="-349250" lvl="0" marL="457200" rtl="0" algn="l">
              <a:lnSpc>
                <a:spcPct val="90000"/>
              </a:lnSpc>
              <a:spcBef>
                <a:spcPts val="1000"/>
              </a:spcBef>
              <a:spcAft>
                <a:spcPts val="0"/>
              </a:spcAft>
              <a:buClr>
                <a:srgbClr val="262626"/>
              </a:buClr>
              <a:buSzPts val="1900"/>
              <a:buFont typeface="Montserrat Medium"/>
              <a:buChar char="●"/>
            </a:pPr>
            <a:r>
              <a:rPr lang="en-US" sz="1900">
                <a:solidFill>
                  <a:srgbClr val="262626"/>
                </a:solidFill>
                <a:latin typeface="Montserrat Medium"/>
                <a:ea typeface="Montserrat Medium"/>
                <a:cs typeface="Montserrat Medium"/>
                <a:sym typeface="Montserrat Medium"/>
              </a:rPr>
              <a:t>Least correlation is between arrival delay and distance</a:t>
            </a:r>
            <a:endParaRPr sz="1900">
              <a:solidFill>
                <a:srgbClr val="262626"/>
              </a:solidFill>
              <a:latin typeface="Montserrat Medium"/>
              <a:ea typeface="Montserrat Medium"/>
              <a:cs typeface="Montserrat Medium"/>
              <a:sym typeface="Montserrat Medium"/>
            </a:endParaRPr>
          </a:p>
          <a:p>
            <a:pPr indent="0" lvl="0" marL="0" rtl="0" algn="l">
              <a:lnSpc>
                <a:spcPct val="90000"/>
              </a:lnSpc>
              <a:spcBef>
                <a:spcPts val="1000"/>
              </a:spcBef>
              <a:spcAft>
                <a:spcPts val="0"/>
              </a:spcAft>
              <a:buNone/>
            </a:pPr>
            <a:r>
              <a:t/>
            </a:r>
            <a:endParaRPr sz="1900">
              <a:solidFill>
                <a:srgbClr val="262626"/>
              </a:solidFill>
              <a:latin typeface="Montserrat Medium"/>
              <a:ea typeface="Montserrat Medium"/>
              <a:cs typeface="Montserrat Medium"/>
              <a:sym typeface="Montserrat Medium"/>
            </a:endParaRPr>
          </a:p>
        </p:txBody>
      </p:sp>
      <p:pic>
        <p:nvPicPr>
          <p:cNvPr id="197" name="Google Shape;197;p6"/>
          <p:cNvPicPr preferRelativeResize="0"/>
          <p:nvPr/>
        </p:nvPicPr>
        <p:blipFill>
          <a:blip r:embed="rId4">
            <a:alphaModFix/>
          </a:blip>
          <a:stretch>
            <a:fillRect/>
          </a:stretch>
        </p:blipFill>
        <p:spPr>
          <a:xfrm>
            <a:off x="5638250" y="1032425"/>
            <a:ext cx="5829420" cy="5106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animEffect filter="fade" transition="in">
                                      <p:cBhvr>
                                        <p:cTn dur="1000"/>
                                        <p:tgtEl>
                                          <p:spTgt spid="1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animEffect filter="fade" transition="in">
                                      <p:cBhvr>
                                        <p:cTn dur="1000"/>
                                        <p:tgtEl>
                                          <p:spTgt spid="1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animEffect filter="fade" transition="in">
                                      <p:cBhvr>
                                        <p:cTn dur="1000"/>
                                        <p:tgtEl>
                                          <p:spTgt spid="1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animEffect filter="fade" transition="in">
                                      <p:cBhvr>
                                        <p:cTn dur="1000"/>
                                        <p:tgtEl>
                                          <p:spTgt spid="1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4" st="4"/>
                                            </p:txEl>
                                          </p:spTgt>
                                        </p:tgtEl>
                                        <p:attrNameLst>
                                          <p:attrName>style.visibility</p:attrName>
                                        </p:attrNameLst>
                                      </p:cBhvr>
                                      <p:to>
                                        <p:strVal val="visible"/>
                                      </p:to>
                                    </p:set>
                                    <p:animEffect filter="fade" transition="in">
                                      <p:cBhvr>
                                        <p:cTn dur="1000"/>
                                        <p:tgtEl>
                                          <p:spTgt spid="1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5" st="5"/>
                                            </p:txEl>
                                          </p:spTgt>
                                        </p:tgtEl>
                                        <p:attrNameLst>
                                          <p:attrName>style.visibility</p:attrName>
                                        </p:attrNameLst>
                                      </p:cBhvr>
                                      <p:to>
                                        <p:strVal val="visible"/>
                                      </p:to>
                                    </p:set>
                                    <p:animEffect filter="fade" transition="in">
                                      <p:cBhvr>
                                        <p:cTn dur="1000"/>
                                        <p:tgtEl>
                                          <p:spTgt spid="1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6" st="6"/>
                                            </p:txEl>
                                          </p:spTgt>
                                        </p:tgtEl>
                                        <p:attrNameLst>
                                          <p:attrName>style.visibility</p:attrName>
                                        </p:attrNameLst>
                                      </p:cBhvr>
                                      <p:to>
                                        <p:strVal val="visible"/>
                                      </p:to>
                                    </p:set>
                                    <p:animEffect filter="fade" transition="in">
                                      <p:cBhvr>
                                        <p:cTn dur="1000"/>
                                        <p:tgtEl>
                                          <p:spTgt spid="1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7" st="7"/>
                                            </p:txEl>
                                          </p:spTgt>
                                        </p:tgtEl>
                                        <p:attrNameLst>
                                          <p:attrName>style.visibility</p:attrName>
                                        </p:attrNameLst>
                                      </p:cBhvr>
                                      <p:to>
                                        <p:strVal val="visible"/>
                                      </p:to>
                                    </p:set>
                                    <p:animEffect filter="fade" transition="in">
                                      <p:cBhvr>
                                        <p:cTn dur="1000"/>
                                        <p:tgtEl>
                                          <p:spTgt spid="1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8" st="8"/>
                                            </p:txEl>
                                          </p:spTgt>
                                        </p:tgtEl>
                                        <p:attrNameLst>
                                          <p:attrName>style.visibility</p:attrName>
                                        </p:attrNameLst>
                                      </p:cBhvr>
                                      <p:to>
                                        <p:strVal val="visible"/>
                                      </p:to>
                                    </p:set>
                                    <p:animEffect filter="fade" transition="in">
                                      <p:cBhvr>
                                        <p:cTn dur="1000"/>
                                        <p:tgtEl>
                                          <p:spTgt spid="1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9" st="9"/>
                                            </p:txEl>
                                          </p:spTgt>
                                        </p:tgtEl>
                                        <p:attrNameLst>
                                          <p:attrName>style.visibility</p:attrName>
                                        </p:attrNameLst>
                                      </p:cBhvr>
                                      <p:to>
                                        <p:strVal val="visible"/>
                                      </p:to>
                                    </p:set>
                                    <p:animEffect filter="fade" transition="in">
                                      <p:cBhvr>
                                        <p:cTn dur="1000"/>
                                        <p:tgtEl>
                                          <p:spTgt spid="19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5aeb22306a_1_122"/>
          <p:cNvSpPr txBox="1"/>
          <p:nvPr>
            <p:ph type="title"/>
          </p:nvPr>
        </p:nvSpPr>
        <p:spPr>
          <a:xfrm>
            <a:off x="465900" y="182877"/>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Narrow"/>
              <a:buNone/>
            </a:pPr>
            <a:r>
              <a:rPr b="1" lang="en-US" sz="2800">
                <a:solidFill>
                  <a:srgbClr val="00B0F0"/>
                </a:solidFill>
                <a:latin typeface="Montserrat"/>
                <a:ea typeface="Montserrat"/>
                <a:cs typeface="Montserrat"/>
                <a:sym typeface="Montserrat"/>
              </a:rPr>
              <a:t>Exploratory Data Analysis- Multivariate</a:t>
            </a:r>
            <a:endParaRPr b="1">
              <a:solidFill>
                <a:srgbClr val="00B0F0"/>
              </a:solidFill>
              <a:latin typeface="Montserrat"/>
              <a:ea typeface="Montserrat"/>
              <a:cs typeface="Montserrat"/>
              <a:sym typeface="Montserrat"/>
            </a:endParaRPr>
          </a:p>
        </p:txBody>
      </p:sp>
      <p:grpSp>
        <p:nvGrpSpPr>
          <p:cNvPr id="203" name="Google Shape;203;g25aeb22306a_1_122"/>
          <p:cNvGrpSpPr/>
          <p:nvPr/>
        </p:nvGrpSpPr>
        <p:grpSpPr>
          <a:xfrm>
            <a:off x="838320" y="1528482"/>
            <a:ext cx="4627839" cy="384835"/>
            <a:chOff x="535674" y="2082411"/>
            <a:chExt cx="5491029" cy="342319"/>
          </a:xfrm>
        </p:grpSpPr>
        <p:grpSp>
          <p:nvGrpSpPr>
            <p:cNvPr id="204" name="Google Shape;204;g25aeb22306a_1_122"/>
            <p:cNvGrpSpPr/>
            <p:nvPr/>
          </p:nvGrpSpPr>
          <p:grpSpPr>
            <a:xfrm>
              <a:off x="5902840" y="2082411"/>
              <a:ext cx="123863" cy="333016"/>
              <a:chOff x="550116" y="2217424"/>
              <a:chExt cx="123863" cy="333016"/>
            </a:xfrm>
          </p:grpSpPr>
          <p:sp>
            <p:nvSpPr>
              <p:cNvPr id="205" name="Google Shape;205;g25aeb22306a_1_122"/>
              <p:cNvSpPr txBox="1"/>
              <p:nvPr/>
            </p:nvSpPr>
            <p:spPr>
              <a:xfrm rot="5400000">
                <a:off x="554879" y="2431340"/>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06" name="Google Shape;206;g25aeb22306a_1_122"/>
              <p:cNvSpPr txBox="1"/>
              <p:nvPr/>
            </p:nvSpPr>
            <p:spPr>
              <a:xfrm rot="5400000">
                <a:off x="550116" y="2312845"/>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07" name="Google Shape;207;g25aeb22306a_1_122"/>
              <p:cNvSpPr txBox="1"/>
              <p:nvPr/>
            </p:nvSpPr>
            <p:spPr>
              <a:xfrm rot="5400000">
                <a:off x="554879" y="2217424"/>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nvGrpSpPr>
            <p:cNvPr id="208" name="Google Shape;208;g25aeb22306a_1_122"/>
            <p:cNvGrpSpPr/>
            <p:nvPr/>
          </p:nvGrpSpPr>
          <p:grpSpPr>
            <a:xfrm>
              <a:off x="535674" y="2091714"/>
              <a:ext cx="123863" cy="333016"/>
              <a:chOff x="550116" y="2217424"/>
              <a:chExt cx="123863" cy="333016"/>
            </a:xfrm>
          </p:grpSpPr>
          <p:sp>
            <p:nvSpPr>
              <p:cNvPr id="209" name="Google Shape;209;g25aeb22306a_1_122"/>
              <p:cNvSpPr txBox="1"/>
              <p:nvPr/>
            </p:nvSpPr>
            <p:spPr>
              <a:xfrm rot="5400000">
                <a:off x="554879" y="2431340"/>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10" name="Google Shape;210;g25aeb22306a_1_122"/>
              <p:cNvSpPr txBox="1"/>
              <p:nvPr/>
            </p:nvSpPr>
            <p:spPr>
              <a:xfrm rot="5400000">
                <a:off x="550116" y="2312845"/>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11" name="Google Shape;211;g25aeb22306a_1_122"/>
              <p:cNvSpPr txBox="1"/>
              <p:nvPr/>
            </p:nvSpPr>
            <p:spPr>
              <a:xfrm rot="5400000">
                <a:off x="554879" y="2217424"/>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grpSp>
        <p:nvGrpSpPr>
          <p:cNvPr id="212" name="Google Shape;212;g25aeb22306a_1_122"/>
          <p:cNvGrpSpPr/>
          <p:nvPr/>
        </p:nvGrpSpPr>
        <p:grpSpPr>
          <a:xfrm>
            <a:off x="5969120" y="1528482"/>
            <a:ext cx="4627839" cy="384835"/>
            <a:chOff x="535674" y="2082411"/>
            <a:chExt cx="5491029" cy="342319"/>
          </a:xfrm>
        </p:grpSpPr>
        <p:grpSp>
          <p:nvGrpSpPr>
            <p:cNvPr id="213" name="Google Shape;213;g25aeb22306a_1_122"/>
            <p:cNvGrpSpPr/>
            <p:nvPr/>
          </p:nvGrpSpPr>
          <p:grpSpPr>
            <a:xfrm>
              <a:off x="5902840" y="2082411"/>
              <a:ext cx="123863" cy="333016"/>
              <a:chOff x="550116" y="2217424"/>
              <a:chExt cx="123863" cy="333016"/>
            </a:xfrm>
          </p:grpSpPr>
          <p:sp>
            <p:nvSpPr>
              <p:cNvPr id="214" name="Google Shape;214;g25aeb22306a_1_122"/>
              <p:cNvSpPr txBox="1"/>
              <p:nvPr/>
            </p:nvSpPr>
            <p:spPr>
              <a:xfrm rot="5400000">
                <a:off x="554879" y="2431340"/>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15" name="Google Shape;215;g25aeb22306a_1_122"/>
              <p:cNvSpPr txBox="1"/>
              <p:nvPr/>
            </p:nvSpPr>
            <p:spPr>
              <a:xfrm rot="5400000">
                <a:off x="550116" y="2312845"/>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16" name="Google Shape;216;g25aeb22306a_1_122"/>
              <p:cNvSpPr txBox="1"/>
              <p:nvPr/>
            </p:nvSpPr>
            <p:spPr>
              <a:xfrm rot="5400000">
                <a:off x="554879" y="2217424"/>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nvGrpSpPr>
            <p:cNvPr id="217" name="Google Shape;217;g25aeb22306a_1_122"/>
            <p:cNvGrpSpPr/>
            <p:nvPr/>
          </p:nvGrpSpPr>
          <p:grpSpPr>
            <a:xfrm>
              <a:off x="535674" y="2091714"/>
              <a:ext cx="123863" cy="333016"/>
              <a:chOff x="550116" y="2217424"/>
              <a:chExt cx="123863" cy="333016"/>
            </a:xfrm>
          </p:grpSpPr>
          <p:sp>
            <p:nvSpPr>
              <p:cNvPr id="218" name="Google Shape;218;g25aeb22306a_1_122"/>
              <p:cNvSpPr txBox="1"/>
              <p:nvPr/>
            </p:nvSpPr>
            <p:spPr>
              <a:xfrm rot="5400000">
                <a:off x="554879" y="2431340"/>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19" name="Google Shape;219;g25aeb22306a_1_122"/>
              <p:cNvSpPr txBox="1"/>
              <p:nvPr/>
            </p:nvSpPr>
            <p:spPr>
              <a:xfrm rot="5400000">
                <a:off x="550116" y="2312845"/>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sp>
            <p:nvSpPr>
              <p:cNvPr id="220" name="Google Shape;220;g25aeb22306a_1_122"/>
              <p:cNvSpPr txBox="1"/>
              <p:nvPr/>
            </p:nvSpPr>
            <p:spPr>
              <a:xfrm rot="5400000">
                <a:off x="554879" y="2217424"/>
                <a:ext cx="119100" cy="119100"/>
              </a:xfrm>
              <a:prstGeom prst="rect">
                <a:avLst/>
              </a:prstGeom>
              <a:noFill/>
              <a:ln>
                <a:noFill/>
              </a:ln>
            </p:spPr>
            <p:txBody>
              <a:bodyPr anchorCtr="0" anchor="t" bIns="71825" lIns="71825" spcFirstLastPara="1" rIns="71825" wrap="square" tIns="71825">
                <a:noAutofit/>
              </a:bodyPr>
              <a:lstStyle/>
              <a:p>
                <a:pPr indent="0" lvl="0" marL="0" marR="0" rtl="0" algn="l">
                  <a:lnSpc>
                    <a:spcPct val="100000"/>
                  </a:lnSpc>
                  <a:spcBef>
                    <a:spcPts val="0"/>
                  </a:spcBef>
                  <a:spcAft>
                    <a:spcPts val="0"/>
                  </a:spcAft>
                  <a:buClr>
                    <a:srgbClr val="FFD200"/>
                  </a:buClr>
                  <a:buSzPts val="769"/>
                  <a:buFont typeface="Arial"/>
                  <a:buNone/>
                </a:pPr>
                <a:r>
                  <a:t/>
                </a:r>
                <a:endParaRPr b="0" i="0" sz="1099" u="none" cap="none" strike="noStrike">
                  <a:solidFill>
                    <a:srgbClr val="333333"/>
                  </a:solidFill>
                  <a:latin typeface="Inter"/>
                  <a:ea typeface="Inter"/>
                  <a:cs typeface="Inter"/>
                  <a:sym typeface="Inter"/>
                </a:endParaRPr>
              </a:p>
            </p:txBody>
          </p:sp>
        </p:grpSp>
      </p:grpSp>
      <p:pic>
        <p:nvPicPr>
          <p:cNvPr id="221" name="Google Shape;221;g25aeb22306a_1_122"/>
          <p:cNvPicPr preferRelativeResize="0"/>
          <p:nvPr/>
        </p:nvPicPr>
        <p:blipFill rotWithShape="1">
          <a:blip r:embed="rId4">
            <a:alphaModFix/>
          </a:blip>
          <a:srcRect b="0" l="0" r="4843" t="0"/>
          <a:stretch/>
        </p:blipFill>
        <p:spPr>
          <a:xfrm>
            <a:off x="4833262" y="815900"/>
            <a:ext cx="6899550" cy="5511050"/>
          </a:xfrm>
          <a:prstGeom prst="rect">
            <a:avLst/>
          </a:prstGeom>
          <a:noFill/>
          <a:ln>
            <a:noFill/>
          </a:ln>
        </p:spPr>
      </p:pic>
      <p:sp>
        <p:nvSpPr>
          <p:cNvPr id="222" name="Google Shape;222;g25aeb22306a_1_122"/>
          <p:cNvSpPr txBox="1"/>
          <p:nvPr/>
        </p:nvSpPr>
        <p:spPr>
          <a:xfrm>
            <a:off x="838200" y="815925"/>
            <a:ext cx="3703200" cy="551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US" sz="2100">
                <a:solidFill>
                  <a:srgbClr val="00B0F0"/>
                </a:solidFill>
                <a:latin typeface="Montserrat"/>
                <a:ea typeface="Montserrat"/>
                <a:cs typeface="Montserrat"/>
                <a:sym typeface="Montserrat"/>
              </a:rPr>
              <a:t>Key Insights:</a:t>
            </a:r>
            <a:endParaRPr b="1" sz="2100">
              <a:solidFill>
                <a:srgbClr val="00B0F0"/>
              </a:solidFill>
              <a:latin typeface="Montserrat"/>
              <a:ea typeface="Montserrat"/>
              <a:cs typeface="Montserrat"/>
              <a:sym typeface="Montserrat"/>
            </a:endParaRPr>
          </a:p>
          <a:p>
            <a:pPr indent="-330200" lvl="0" marL="457200" rtl="0" algn="l">
              <a:lnSpc>
                <a:spcPct val="90000"/>
              </a:lnSpc>
              <a:spcBef>
                <a:spcPts val="100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In this pair plot correlation is represented with respect to carriers in dataset</a:t>
            </a:r>
            <a:endParaRPr sz="1600">
              <a:solidFill>
                <a:schemeClr val="dk1"/>
              </a:solidFill>
              <a:latin typeface="Montserrat Medium"/>
              <a:ea typeface="Montserrat Medium"/>
              <a:cs typeface="Montserrat Medium"/>
              <a:sym typeface="Montserrat Medium"/>
            </a:endParaRPr>
          </a:p>
          <a:p>
            <a:pPr indent="-330200" lvl="0" marL="457200" rtl="0" algn="l">
              <a:lnSpc>
                <a:spcPct val="90000"/>
              </a:lnSpc>
              <a:spcBef>
                <a:spcPts val="100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The most apparent insight from a pair plot is the correlation between variables. Scatterplots show how two variables move concerning each other, which can indicate whether they have a positive, negative, or no correlation</a:t>
            </a:r>
            <a:endParaRPr sz="1600">
              <a:solidFill>
                <a:schemeClr val="dk1"/>
              </a:solidFill>
              <a:latin typeface="Montserrat Medium"/>
              <a:ea typeface="Montserrat Medium"/>
              <a:cs typeface="Montserrat Medium"/>
              <a:sym typeface="Montserrat Medium"/>
            </a:endParaRPr>
          </a:p>
          <a:p>
            <a:pPr indent="-330200" lvl="0" marL="457200" rtl="0" algn="l">
              <a:lnSpc>
                <a:spcPct val="90000"/>
              </a:lnSpc>
              <a:spcBef>
                <a:spcPts val="1000"/>
              </a:spcBef>
              <a:spcAft>
                <a:spcPts val="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A lack of correlation is represented by scattered points with no clear pattern.</a:t>
            </a:r>
            <a:endParaRPr sz="1600">
              <a:solidFill>
                <a:schemeClr val="dk1"/>
              </a:solidFill>
              <a:latin typeface="Montserrat Medium"/>
              <a:ea typeface="Montserrat Medium"/>
              <a:cs typeface="Montserrat Medium"/>
              <a:sym typeface="Montserrat Medium"/>
            </a:endParaRPr>
          </a:p>
          <a:p>
            <a:pPr indent="-330200" lvl="0" marL="457200" rtl="0" algn="l">
              <a:lnSpc>
                <a:spcPct val="90000"/>
              </a:lnSpc>
              <a:spcBef>
                <a:spcPts val="1000"/>
              </a:spcBef>
              <a:spcAft>
                <a:spcPts val="1000"/>
              </a:spcAft>
              <a:buClr>
                <a:schemeClr val="dk1"/>
              </a:buClr>
              <a:buSzPts val="1600"/>
              <a:buFont typeface="Montserrat Medium"/>
              <a:buChar char="●"/>
            </a:pPr>
            <a:r>
              <a:rPr lang="en-US" sz="1600">
                <a:solidFill>
                  <a:schemeClr val="dk1"/>
                </a:solidFill>
                <a:latin typeface="Montserrat Medium"/>
                <a:ea typeface="Montserrat Medium"/>
                <a:cs typeface="Montserrat Medium"/>
                <a:sym typeface="Montserrat Medium"/>
              </a:rPr>
              <a:t>Pair plots are revealing outliers as points that lie far away from the majority of other points in the scatterplots.</a:t>
            </a:r>
            <a:endParaRPr sz="1600">
              <a:solidFill>
                <a:schemeClr val="dk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1000"/>
                                        <p:tgtEl>
                                          <p:spTgt spid="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Effect filter="fade" transition="in">
                                      <p:cBhvr>
                                        <p:cTn dur="1000"/>
                                        <p:tgtEl>
                                          <p:spTgt spid="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Effect filter="fade" transition="in">
                                      <p:cBhvr>
                                        <p:cTn dur="1000"/>
                                        <p:tgtEl>
                                          <p:spTgt spid="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animEffect filter="fade" transition="in">
                                      <p:cBhvr>
                                        <p:cTn dur="1000"/>
                                        <p:tgtEl>
                                          <p:spTgt spid="2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animEffect filter="fade" transition="in">
                                      <p:cBhvr>
                                        <p:cTn dur="1000"/>
                                        <p:tgtEl>
                                          <p:spTgt spid="2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2021-05-27T09:28:27Z</dcterms:created>
  <dc:creator>Prabha 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ppReportDate">
    <vt:lpwstr/>
  </property>
  <property fmtid="{D5CDD505-2E9C-101B-9397-08002B2CF9AE}" pid="3" name="WppReportVersion">
    <vt:lpwstr>Version 1.0</vt:lpwstr>
  </property>
  <property fmtid="{D5CDD505-2E9C-101B-9397-08002B2CF9AE}" pid="4" name="WppReportDraft">
    <vt:lpwstr>(Draft)</vt:lpwstr>
  </property>
  <property fmtid="{D5CDD505-2E9C-101B-9397-08002B2CF9AE}" pid="5" name="WppReportCurrencySymbol">
    <vt:lpwstr>₹</vt:lpwstr>
  </property>
  <property fmtid="{D5CDD505-2E9C-101B-9397-08002B2CF9AE}" pid="6" name="WppReportDashboardTitleText">
    <vt:lpwstr>Dashboard</vt:lpwstr>
  </property>
  <property fmtid="{D5CDD505-2E9C-101B-9397-08002B2CF9AE}" pid="7" name="WppReportShortPageNumberFormat">
    <vt:lpwstr>Page &lt;#&gt;</vt:lpwstr>
  </property>
  <property fmtid="{D5CDD505-2E9C-101B-9397-08002B2CF9AE}" pid="8" name="WppReportLongPageNumberFormat">
    <vt:lpwstr>Page &lt;#&gt; of &lt;PageCount&gt;</vt:lpwstr>
  </property>
  <property fmtid="{D5CDD505-2E9C-101B-9397-08002B2CF9AE}" pid="9" name="WppReportTocTitleText">
    <vt:lpwstr>Table of contents</vt:lpwstr>
  </property>
  <property fmtid="{D5CDD505-2E9C-101B-9397-08002B2CF9AE}" pid="10" name="WppReportIsTocUpdateRecommended">
    <vt:bool>true</vt:bool>
  </property>
  <property fmtid="{D5CDD505-2E9C-101B-9397-08002B2CF9AE}" pid="11" name="WppReportPropertiesLastWrittenToDocument">
    <vt:filetime>2023-07-21T09:49:15Z</vt:filetime>
  </property>
</Properties>
</file>